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256" r:id="rId5"/>
    <p:sldId id="295" r:id="rId6"/>
    <p:sldId id="258" r:id="rId7"/>
    <p:sldId id="283" r:id="rId8"/>
    <p:sldId id="284" r:id="rId9"/>
    <p:sldId id="290" r:id="rId10"/>
    <p:sldId id="291" r:id="rId11"/>
    <p:sldId id="292" r:id="rId12"/>
    <p:sldId id="293" r:id="rId13"/>
    <p:sldId id="294" r:id="rId14"/>
    <p:sldId id="261" r:id="rId15"/>
    <p:sldId id="296" r:id="rId16"/>
    <p:sldId id="267" r:id="rId17"/>
    <p:sldId id="289" r:id="rId18"/>
    <p:sldId id="26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6872"/>
    <a:srgbClr val="103350"/>
    <a:srgbClr val="0C4360"/>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6" d="100"/>
          <a:sy n="96" d="100"/>
        </p:scale>
        <p:origin x="178" y="62"/>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11/21/2024</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2.pn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11/21/2024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hyperlink" Target="https://www.kaggle.com/felixzhao/productdemandforecasting" TargetMode="Externa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2460978" y="3044275"/>
            <a:ext cx="3939823" cy="1243584"/>
          </a:xfrm>
        </p:spPr>
        <p:txBody>
          <a:bodyPr/>
          <a:lstStyle/>
          <a:p>
            <a:r>
              <a:rPr lang="en-IN" sz="5400" b="0" i="0" dirty="0">
                <a:solidFill>
                  <a:schemeClr val="bg1"/>
                </a:solidFill>
                <a:effectLst/>
                <a:latin typeface="Arial" panose="020B0604020202020204" pitchFamily="34" charset="0"/>
              </a:rPr>
              <a:t>Prescriptive Analytics</a:t>
            </a:r>
            <a:br>
              <a:rPr lang="en-IN" sz="3200" b="0" i="0" dirty="0">
                <a:solidFill>
                  <a:srgbClr val="212529"/>
                </a:solidFill>
                <a:effectLst/>
                <a:latin typeface="Arial" panose="020B0604020202020204" pitchFamily="34" charset="0"/>
              </a:rPr>
            </a:br>
            <a:endParaRPr lang="en-US" sz="3200" dirty="0"/>
          </a:p>
        </p:txBody>
      </p:sp>
      <p:sp>
        <p:nvSpPr>
          <p:cNvPr id="3" name="Subtitle 2">
            <a:extLst>
              <a:ext uri="{FF2B5EF4-FFF2-40B4-BE49-F238E27FC236}">
                <a16:creationId xmlns:a16="http://schemas.microsoft.com/office/drawing/2014/main" id="{0D537F64-4C96-4AA8-BB21-E8053A3186DD}"/>
              </a:ext>
            </a:extLst>
          </p:cNvPr>
          <p:cNvSpPr>
            <a:spLocks noGrp="1"/>
          </p:cNvSpPr>
          <p:nvPr>
            <p:ph type="subTitle" idx="1"/>
          </p:nvPr>
        </p:nvSpPr>
        <p:spPr>
          <a:xfrm>
            <a:off x="4861221" y="5211741"/>
            <a:ext cx="7077456" cy="868680"/>
          </a:xfrm>
        </p:spPr>
        <p:txBody>
          <a:bodyPr>
            <a:normAutofit fontScale="32500" lnSpcReduction="20000"/>
          </a:bodyPr>
          <a:lstStyle/>
          <a:p>
            <a:r>
              <a:rPr lang="en-US" sz="4600" dirty="0"/>
              <a:t>By- Priyanshu Goswami</a:t>
            </a:r>
          </a:p>
          <a:p>
            <a:r>
              <a:rPr lang="en-US" sz="4600" dirty="0"/>
              <a:t>Data Science Intern, HackVeda</a:t>
            </a:r>
          </a:p>
          <a:p>
            <a:r>
              <a:rPr lang="en-US" sz="4600" dirty="0"/>
              <a:t>Date: 21/11/2024</a:t>
            </a:r>
            <a:endParaRPr lang="en-IN" sz="4600" dirty="0"/>
          </a:p>
          <a:p>
            <a:pPr marL="0" indent="0">
              <a:buNone/>
            </a:pPr>
            <a:endParaRPr lang="en-US" dirty="0"/>
          </a:p>
        </p:txBody>
      </p:sp>
      <p:pic>
        <p:nvPicPr>
          <p:cNvPr id="1026" name="Picture 2" descr="What Is The Difference Between Descriptive, Predictive and Prescriptive  Analytics | Bernard Marr">
            <a:extLst>
              <a:ext uri="{FF2B5EF4-FFF2-40B4-BE49-F238E27FC236}">
                <a16:creationId xmlns:a16="http://schemas.microsoft.com/office/drawing/2014/main" id="{E7082DE5-BE5E-BC31-4B5D-0D7E66F7D4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49156" y="541867"/>
            <a:ext cx="5396087" cy="432082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693459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circle(in)">
                                      <p:cBhvr>
                                        <p:cTn id="7" dur="20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inVertic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F10BB7-F0C3-7D0C-9088-87B823B18E13}"/>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4A5B51C-AC58-BBE7-858D-BD700D0AB3CD}"/>
              </a:ext>
            </a:extLst>
          </p:cNvPr>
          <p:cNvSpPr>
            <a:spLocks noGrp="1"/>
          </p:cNvSpPr>
          <p:nvPr>
            <p:ph type="sldNum" sz="quarter" idx="12"/>
          </p:nvPr>
        </p:nvSpPr>
        <p:spPr/>
        <p:txBody>
          <a:bodyPr/>
          <a:lstStyle/>
          <a:p>
            <a:fld id="{C263D6C4-4840-40CC-AC84-17E24B3B7BDE}" type="slidenum">
              <a:rPr lang="en-US" noProof="0" smtClean="0"/>
              <a:pPr/>
              <a:t>10</a:t>
            </a:fld>
            <a:endParaRPr lang="en-US" noProof="0" dirty="0"/>
          </a:p>
        </p:txBody>
      </p:sp>
      <p:pic>
        <p:nvPicPr>
          <p:cNvPr id="4098" name="Picture 2" descr="Friends Talking - Two Women Having a Conversation - CleanPNG / KissPNG">
            <a:extLst>
              <a:ext uri="{FF2B5EF4-FFF2-40B4-BE49-F238E27FC236}">
                <a16:creationId xmlns:a16="http://schemas.microsoft.com/office/drawing/2014/main" id="{15FEBA7D-431C-BEE2-B6FB-D0C81895D6F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4317" b="98921" l="9945" r="93923">
                        <a14:foregroundMark x1="22652" y1="12590" x2="31492" y2="48561"/>
                        <a14:foregroundMark x1="9945" y1="4676" x2="23204" y2="9353"/>
                        <a14:foregroundMark x1="35359" y1="54317" x2="33702" y2="57194"/>
                        <a14:foregroundMark x1="89503" y1="38849" x2="90634" y2="39953"/>
                        <a14:foregroundMark x1="66298" y1="81655" x2="65746" y2="86691"/>
                        <a14:foregroundMark x1="63536" y1="91007" x2="61878" y2="93165"/>
                        <a14:foregroundMark x1="81768" y1="89928" x2="79581" y2="93202"/>
                        <a14:foregroundMark x1="24309" y1="81295" x2="25414" y2="85252"/>
                        <a14:foregroundMark x1="25414" y1="82374" x2="26519" y2="88489"/>
                        <a14:backgroundMark x1="78453" y1="98561" x2="74586" y2="98561"/>
                        <a14:backgroundMark x1="83978" y1="97842" x2="72928" y2="97482"/>
                        <a14:backgroundMark x1="96685" y1="41367" x2="95028" y2="44245"/>
                        <a14:backgroundMark x1="19890" y1="80935" x2="20464" y2="81745"/>
                      </a14:backgroundRemoval>
                    </a14:imgEffect>
                  </a14:imgLayer>
                </a14:imgProps>
              </a:ext>
              <a:ext uri="{28A0092B-C50C-407E-A947-70E740481C1C}">
                <a14:useLocalDpi xmlns:a14="http://schemas.microsoft.com/office/drawing/2010/main" val="0"/>
              </a:ext>
            </a:extLst>
          </a:blip>
          <a:srcRect/>
          <a:stretch>
            <a:fillRect/>
          </a:stretch>
        </p:blipFill>
        <p:spPr bwMode="auto">
          <a:xfrm>
            <a:off x="3788648" y="1145155"/>
            <a:ext cx="4172405" cy="571284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6" name="Flowchart: Sequential Access Storage 5">
            <a:extLst>
              <a:ext uri="{FF2B5EF4-FFF2-40B4-BE49-F238E27FC236}">
                <a16:creationId xmlns:a16="http://schemas.microsoft.com/office/drawing/2014/main" id="{9D7D3DF5-29A5-72DE-B270-3CD616A19866}"/>
              </a:ext>
            </a:extLst>
          </p:cNvPr>
          <p:cNvSpPr/>
          <p:nvPr/>
        </p:nvSpPr>
        <p:spPr>
          <a:xfrm>
            <a:off x="462101" y="294366"/>
            <a:ext cx="3528350" cy="1510581"/>
          </a:xfrm>
          <a:prstGeom prst="flowChartMagneticTape">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Thanks! I’ll get started and reach out if I run into any issues. The deadline is next week, so I’ll keep you updated on my progress.</a:t>
            </a:r>
            <a:endParaRPr lang="en-IN" sz="1400" dirty="0"/>
          </a:p>
        </p:txBody>
      </p:sp>
      <p:sp>
        <p:nvSpPr>
          <p:cNvPr id="7" name="Flowchart: Sequential Access Storage 6">
            <a:extLst>
              <a:ext uri="{FF2B5EF4-FFF2-40B4-BE49-F238E27FC236}">
                <a16:creationId xmlns:a16="http://schemas.microsoft.com/office/drawing/2014/main" id="{BA07D50D-3A25-A955-4245-2913784149F6}"/>
              </a:ext>
            </a:extLst>
          </p:cNvPr>
          <p:cNvSpPr/>
          <p:nvPr/>
        </p:nvSpPr>
        <p:spPr>
          <a:xfrm flipH="1">
            <a:off x="7521929" y="755374"/>
            <a:ext cx="1534605" cy="1049573"/>
          </a:xfrm>
          <a:prstGeom prst="flowChartMagneticTape">
            <a:avLst/>
          </a:prstGeom>
          <a:solidFill>
            <a:schemeClr val="accent2">
              <a:lumMod val="50000"/>
            </a:scheme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400" dirty="0"/>
              <a:t>Good luck!</a:t>
            </a:r>
          </a:p>
        </p:txBody>
      </p:sp>
      <p:sp>
        <p:nvSpPr>
          <p:cNvPr id="8" name="Rectangle 7">
            <a:extLst>
              <a:ext uri="{FF2B5EF4-FFF2-40B4-BE49-F238E27FC236}">
                <a16:creationId xmlns:a16="http://schemas.microsoft.com/office/drawing/2014/main" id="{102B91AF-0821-F8DB-20C9-016CC8CA1E72}"/>
              </a:ext>
            </a:extLst>
          </p:cNvPr>
          <p:cNvSpPr/>
          <p:nvPr/>
        </p:nvSpPr>
        <p:spPr>
          <a:xfrm>
            <a:off x="1420741" y="3818125"/>
            <a:ext cx="1749070" cy="923330"/>
          </a:xfrm>
          <a:prstGeom prst="rect">
            <a:avLst/>
          </a:prstGeom>
          <a:noFill/>
        </p:spPr>
        <p:txBody>
          <a:bodyPr wrap="none" lIns="91440" tIns="45720" rIns="91440" bIns="45720">
            <a:spAutoFit/>
          </a:bodyPr>
          <a:lstStyle/>
          <a:p>
            <a:pPr algn="ctr"/>
            <a:r>
              <a:rPr lang="en-US" sz="5400" dirty="0">
                <a:ln w="0"/>
                <a:gradFill>
                  <a:gsLst>
                    <a:gs pos="21000">
                      <a:srgbClr val="53575C"/>
                    </a:gs>
                    <a:gs pos="88000">
                      <a:srgbClr val="C5C7CA"/>
                    </a:gs>
                  </a:gsLst>
                  <a:lin ang="5400000"/>
                </a:gradFill>
              </a:rPr>
              <a:t>RIYA</a:t>
            </a:r>
            <a:endParaRPr lang="en-US" sz="5400" b="0" cap="none" spc="0" dirty="0">
              <a:ln w="0"/>
              <a:gradFill>
                <a:gsLst>
                  <a:gs pos="21000">
                    <a:srgbClr val="53575C"/>
                  </a:gs>
                  <a:gs pos="88000">
                    <a:srgbClr val="C5C7CA"/>
                  </a:gs>
                </a:gsLst>
                <a:lin ang="5400000"/>
              </a:gradFill>
              <a:effectLst/>
            </a:endParaRPr>
          </a:p>
        </p:txBody>
      </p:sp>
      <p:sp>
        <p:nvSpPr>
          <p:cNvPr id="9" name="Rectangle 8">
            <a:extLst>
              <a:ext uri="{FF2B5EF4-FFF2-40B4-BE49-F238E27FC236}">
                <a16:creationId xmlns:a16="http://schemas.microsoft.com/office/drawing/2014/main" id="{1EC578CA-5DCE-4043-D8EA-F7C034193C2C}"/>
              </a:ext>
            </a:extLst>
          </p:cNvPr>
          <p:cNvSpPr/>
          <p:nvPr/>
        </p:nvSpPr>
        <p:spPr>
          <a:xfrm>
            <a:off x="8403353" y="3818125"/>
            <a:ext cx="1672125" cy="923330"/>
          </a:xfrm>
          <a:prstGeom prst="rect">
            <a:avLst/>
          </a:prstGeom>
          <a:noFill/>
        </p:spPr>
        <p:txBody>
          <a:bodyPr wrap="none" lIns="91440" tIns="45720" rIns="91440" bIns="45720">
            <a:spAutoFit/>
          </a:bodyPr>
          <a:lstStyle/>
          <a:p>
            <a:pPr algn="ctr"/>
            <a:r>
              <a:rPr lang="en-US" sz="5400" b="0" cap="none" spc="0" dirty="0">
                <a:ln w="0"/>
                <a:gradFill>
                  <a:gsLst>
                    <a:gs pos="21000">
                      <a:srgbClr val="53575C"/>
                    </a:gs>
                    <a:gs pos="88000">
                      <a:srgbClr val="C5C7CA"/>
                    </a:gs>
                  </a:gsLst>
                  <a:lin ang="5400000"/>
                </a:gradFill>
                <a:effectLst/>
              </a:rPr>
              <a:t>TIYA</a:t>
            </a:r>
          </a:p>
        </p:txBody>
      </p:sp>
    </p:spTree>
    <p:extLst>
      <p:ext uri="{BB962C8B-B14F-4D97-AF65-F5344CB8AC3E}">
        <p14:creationId xmlns:p14="http://schemas.microsoft.com/office/powerpoint/2010/main" val="380686624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wipe(down)">
                                      <p:cBhvr>
                                        <p:cTn id="7" dur="500"/>
                                        <p:tgtEl>
                                          <p:spTgt spid="4098"/>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randombar(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heel(1)">
                                      <p:cBhvr>
                                        <p:cTn id="2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701731"/>
          </a:xfrm>
        </p:spPr>
        <p:txBody>
          <a:bodyPr/>
          <a:lstStyle/>
          <a:p>
            <a:pPr marL="457200" indent="-457200">
              <a:buFont typeface="Wingdings" panose="05000000000000000000" pitchFamily="2" charset="2"/>
              <a:buChar char="Ø"/>
            </a:pPr>
            <a:r>
              <a:rPr lang="en-US" sz="4400" dirty="0"/>
              <a:t>Techniques &amp; Methods:-</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11</a:t>
            </a:fld>
            <a:endParaRPr lang="en-US" dirty="0"/>
          </a:p>
        </p:txBody>
      </p:sp>
      <p:sp>
        <p:nvSpPr>
          <p:cNvPr id="7" name="Text Placeholder 6">
            <a:extLst>
              <a:ext uri="{FF2B5EF4-FFF2-40B4-BE49-F238E27FC236}">
                <a16:creationId xmlns:a16="http://schemas.microsoft.com/office/drawing/2014/main" id="{B74126B4-1E6C-4FFF-9282-40E18A85A07F}"/>
              </a:ext>
            </a:extLst>
          </p:cNvPr>
          <p:cNvSpPr>
            <a:spLocks noGrp="1"/>
          </p:cNvSpPr>
          <p:nvPr>
            <p:ph type="body" sz="quarter" idx="1"/>
          </p:nvPr>
        </p:nvSpPr>
        <p:spPr>
          <a:xfrm>
            <a:off x="0" y="1681163"/>
            <a:ext cx="5602287" cy="823912"/>
          </a:xfrm>
        </p:spPr>
        <p:txBody>
          <a:bodyPr>
            <a:normAutofit/>
          </a:bodyPr>
          <a:lstStyle/>
          <a:p>
            <a:r>
              <a:rPr lang="en-US" sz="2400" dirty="0"/>
              <a:t>Process done in following Methods :-</a:t>
            </a:r>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p:txBody>
          <a:bodyPr>
            <a:normAutofit/>
          </a:bodyPr>
          <a:lstStyle/>
          <a:p>
            <a:r>
              <a:rPr lang="en-US" sz="3200" dirty="0"/>
              <a:t>1. Optimization</a:t>
            </a:r>
          </a:p>
          <a:p>
            <a:r>
              <a:rPr lang="en-US" sz="3200" dirty="0"/>
              <a:t>2. Simulation</a:t>
            </a:r>
          </a:p>
          <a:p>
            <a:r>
              <a:rPr lang="en-US" sz="3200" dirty="0"/>
              <a:t>3. Decision Tree/ Analysis</a:t>
            </a:r>
          </a:p>
          <a:p>
            <a:r>
              <a:rPr lang="en-US" sz="3200" dirty="0"/>
              <a:t>4. Game Theory</a:t>
            </a:r>
          </a:p>
          <a:p>
            <a:r>
              <a:rPr lang="en-US" sz="3200" dirty="0"/>
              <a:t>5. Artificial Intelligence    and Machine Learning</a:t>
            </a:r>
          </a:p>
          <a:p>
            <a:pPr marL="0" indent="0">
              <a:buNone/>
            </a:pPr>
            <a:endParaRPr lang="en-US" dirty="0"/>
          </a:p>
        </p:txBody>
      </p:sp>
      <p:pic>
        <p:nvPicPr>
          <p:cNvPr id="1026" name="Picture 2" descr="Prescriptive Analytics: Data-Driven Decisions (2024 Guide)">
            <a:extLst>
              <a:ext uri="{FF2B5EF4-FFF2-40B4-BE49-F238E27FC236}">
                <a16:creationId xmlns:a16="http://schemas.microsoft.com/office/drawing/2014/main" id="{691C7FBA-7B1C-8928-25D5-7B310D4F8D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463" r="8821" b="6939"/>
          <a:stretch/>
        </p:blipFill>
        <p:spPr bwMode="auto">
          <a:xfrm>
            <a:off x="5534060" y="1244656"/>
            <a:ext cx="6253065" cy="525313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727049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circle(in)">
                                      <p:cBhvr>
                                        <p:cTn id="12" dur="20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randombar(horizontal)">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8">
                                            <p:txEl>
                                              <p:pRg st="1" end="1"/>
                                            </p:txEl>
                                          </p:spTgt>
                                        </p:tgtEl>
                                        <p:attrNameLst>
                                          <p:attrName>style.visibility</p:attrName>
                                        </p:attrNameLst>
                                      </p:cBhvr>
                                      <p:to>
                                        <p:strVal val="visible"/>
                                      </p:to>
                                    </p:set>
                                    <p:animEffect transition="in" filter="randombar(horizontal)">
                                      <p:cBhvr>
                                        <p:cTn id="22" dur="500"/>
                                        <p:tgtEl>
                                          <p:spTgt spid="8">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animEffect transition="in" filter="randombar(horizontal)">
                                      <p:cBhvr>
                                        <p:cTn id="27" dur="500"/>
                                        <p:tgtEl>
                                          <p:spTgt spid="8">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8">
                                            <p:txEl>
                                              <p:pRg st="3" end="3"/>
                                            </p:txEl>
                                          </p:spTgt>
                                        </p:tgtEl>
                                        <p:attrNameLst>
                                          <p:attrName>style.visibility</p:attrName>
                                        </p:attrNameLst>
                                      </p:cBhvr>
                                      <p:to>
                                        <p:strVal val="visible"/>
                                      </p:to>
                                    </p:set>
                                    <p:animEffect transition="in" filter="randombar(horizontal)">
                                      <p:cBhvr>
                                        <p:cTn id="32" dur="500"/>
                                        <p:tgtEl>
                                          <p:spTgt spid="8">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8">
                                            <p:txEl>
                                              <p:pRg st="4" end="4"/>
                                            </p:txEl>
                                          </p:spTgt>
                                        </p:tgtEl>
                                        <p:attrNameLst>
                                          <p:attrName>style.visibility</p:attrName>
                                        </p:attrNameLst>
                                      </p:cBhvr>
                                      <p:to>
                                        <p:strVal val="visible"/>
                                      </p:to>
                                    </p:set>
                                    <p:animEffect transition="in" filter="randombar(horizontal)">
                                      <p:cBhvr>
                                        <p:cTn id="37" dur="500"/>
                                        <p:tgtEl>
                                          <p:spTgt spid="8">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nodeType="clickEffect">
                                  <p:stCondLst>
                                    <p:cond delay="0"/>
                                  </p:stCondLst>
                                  <p:childTnLst>
                                    <p:set>
                                      <p:cBhvr>
                                        <p:cTn id="41" dur="1" fill="hold">
                                          <p:stCondLst>
                                            <p:cond delay="0"/>
                                          </p:stCondLst>
                                        </p:cTn>
                                        <p:tgtEl>
                                          <p:spTgt spid="1026"/>
                                        </p:tgtEl>
                                        <p:attrNameLst>
                                          <p:attrName>style.visibility</p:attrName>
                                        </p:attrNameLst>
                                      </p:cBhvr>
                                      <p:to>
                                        <p:strVal val="visible"/>
                                      </p:to>
                                    </p:set>
                                    <p:animEffect transition="in" filter="circle(in)">
                                      <p:cBhvr>
                                        <p:cTn id="42"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build="p"/>
      <p:bldP spid="8"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7CF0C-BD0B-A074-F5B8-6BD30A92533E}"/>
              </a:ext>
            </a:extLst>
          </p:cNvPr>
          <p:cNvSpPr>
            <a:spLocks noGrp="1"/>
          </p:cNvSpPr>
          <p:nvPr>
            <p:ph type="title"/>
          </p:nvPr>
        </p:nvSpPr>
        <p:spPr>
          <a:xfrm>
            <a:off x="444500" y="2662377"/>
            <a:ext cx="11214100" cy="1421928"/>
          </a:xfrm>
        </p:spPr>
        <p:txBody>
          <a:bodyPr/>
          <a:lstStyle/>
          <a:p>
            <a:pPr marL="457200" indent="-457200">
              <a:buFont typeface="Wingdings" panose="05000000000000000000" pitchFamily="2" charset="2"/>
              <a:buChar char="Ø"/>
            </a:pPr>
            <a:r>
              <a:rPr lang="en-IN" sz="9600" dirty="0"/>
              <a:t>DEMONSTARTION</a:t>
            </a:r>
          </a:p>
        </p:txBody>
      </p:sp>
      <p:sp>
        <p:nvSpPr>
          <p:cNvPr id="3" name="Slide Number Placeholder 2">
            <a:extLst>
              <a:ext uri="{FF2B5EF4-FFF2-40B4-BE49-F238E27FC236}">
                <a16:creationId xmlns:a16="http://schemas.microsoft.com/office/drawing/2014/main" id="{CF37FC5B-524E-BF33-B248-8842B74C2A4E}"/>
              </a:ext>
            </a:extLst>
          </p:cNvPr>
          <p:cNvSpPr>
            <a:spLocks noGrp="1"/>
          </p:cNvSpPr>
          <p:nvPr>
            <p:ph type="sldNum" sz="quarter" idx="12"/>
          </p:nvPr>
        </p:nvSpPr>
        <p:spPr/>
        <p:txBody>
          <a:bodyPr/>
          <a:lstStyle/>
          <a:p>
            <a:fld id="{C263D6C4-4840-40CC-AC84-17E24B3B7BDE}" type="slidenum">
              <a:rPr lang="en-US" noProof="0" smtClean="0"/>
              <a:pPr/>
              <a:t>12</a:t>
            </a:fld>
            <a:endParaRPr lang="en-US" noProof="0" dirty="0"/>
          </a:p>
        </p:txBody>
      </p:sp>
    </p:spTree>
    <p:extLst>
      <p:ext uri="{BB962C8B-B14F-4D97-AF65-F5344CB8AC3E}">
        <p14:creationId xmlns:p14="http://schemas.microsoft.com/office/powerpoint/2010/main" val="297000325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CD37D6-FE32-48E3-A3AD-F07BE6A19FA1}"/>
              </a:ext>
            </a:extLst>
          </p:cNvPr>
          <p:cNvSpPr>
            <a:spLocks noGrp="1"/>
          </p:cNvSpPr>
          <p:nvPr>
            <p:ph type="title"/>
          </p:nvPr>
        </p:nvSpPr>
        <p:spPr>
          <a:xfrm>
            <a:off x="183443" y="2873023"/>
            <a:ext cx="8994423" cy="2859313"/>
          </a:xfrm>
        </p:spPr>
        <p:txBody>
          <a:bodyPr>
            <a:noAutofit/>
          </a:bodyPr>
          <a:lstStyle/>
          <a:p>
            <a:br>
              <a:rPr lang="en-US" sz="2400" dirty="0"/>
            </a:br>
            <a:r>
              <a:rPr lang="en-US" sz="2400" dirty="0"/>
              <a:t>Through prescriptive analytics, we optimized the inventory management process by calculating optimal order quantities and reorder points, ensuring cost-effective and demand-sufficient inventory levels. The sensitivity analysis revealed the impact of variations in demand, lead time, and holding costs, guiding inventory strategies for fluctuating market conditions.</a:t>
            </a:r>
            <a:br>
              <a:rPr lang="en-US" sz="2400" dirty="0"/>
            </a:br>
            <a:endParaRPr lang="en-US" sz="2400" dirty="0"/>
          </a:p>
        </p:txBody>
      </p:sp>
      <p:sp>
        <p:nvSpPr>
          <p:cNvPr id="2" name="Slide Number Placeholder 1">
            <a:extLst>
              <a:ext uri="{FF2B5EF4-FFF2-40B4-BE49-F238E27FC236}">
                <a16:creationId xmlns:a16="http://schemas.microsoft.com/office/drawing/2014/main" id="{8EDC7217-2779-44E0-9E6D-3B3879516A1D}"/>
              </a:ext>
            </a:extLst>
          </p:cNvPr>
          <p:cNvSpPr>
            <a:spLocks noGrp="1"/>
          </p:cNvSpPr>
          <p:nvPr>
            <p:ph type="sldNum" sz="quarter" idx="12"/>
          </p:nvPr>
        </p:nvSpPr>
        <p:spPr/>
        <p:txBody>
          <a:bodyPr/>
          <a:lstStyle/>
          <a:p>
            <a:fld id="{C263D6C4-4840-40CC-AC84-17E24B3B7BDE}" type="slidenum">
              <a:rPr lang="en-US" smtClean="0"/>
              <a:pPr/>
              <a:t>13</a:t>
            </a:fld>
            <a:endParaRPr lang="en-US" dirty="0"/>
          </a:p>
        </p:txBody>
      </p:sp>
      <p:pic>
        <p:nvPicPr>
          <p:cNvPr id="2050" name="Picture 2" descr="What Is Prescriptive Analytics? - Digital Directions">
            <a:extLst>
              <a:ext uri="{FF2B5EF4-FFF2-40B4-BE49-F238E27FC236}">
                <a16:creationId xmlns:a16="http://schemas.microsoft.com/office/drawing/2014/main" id="{833ACD45-3952-958F-2741-296E2307F8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5734" y="936978"/>
            <a:ext cx="1907822" cy="193604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8C9EA277-4D62-5D2E-6BDB-5EFA18E6715D}"/>
              </a:ext>
            </a:extLst>
          </p:cNvPr>
          <p:cNvSpPr/>
          <p:nvPr/>
        </p:nvSpPr>
        <p:spPr>
          <a:xfrm>
            <a:off x="7034780" y="663999"/>
            <a:ext cx="4647426" cy="923330"/>
          </a:xfrm>
          <a:prstGeom prst="rect">
            <a:avLst/>
          </a:prstGeom>
          <a:noFill/>
        </p:spPr>
        <p:txBody>
          <a:bodyPr wrap="none" lIns="91440" tIns="45720" rIns="91440" bIns="45720">
            <a:spAutoFit/>
          </a:bodyPr>
          <a:lstStyle/>
          <a:p>
            <a:pPr marL="685800" indent="-685800" algn="ctr">
              <a:buFont typeface="Wingdings" panose="05000000000000000000" pitchFamily="2" charset="2"/>
              <a:buChar char="Ø"/>
            </a:pPr>
            <a:r>
              <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Conclusion</a:t>
            </a:r>
          </a:p>
        </p:txBody>
      </p:sp>
    </p:spTree>
    <p:extLst>
      <p:ext uri="{BB962C8B-B14F-4D97-AF65-F5344CB8AC3E}">
        <p14:creationId xmlns:p14="http://schemas.microsoft.com/office/powerpoint/2010/main" val="9141345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wheel(1)">
                                      <p:cBhvr>
                                        <p:cTn id="12" dur="2000"/>
                                        <p:tgtEl>
                                          <p:spTgt spid="2050"/>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heel(1)">
                                      <p:cBhvr>
                                        <p:cTn id="1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7C252-5BEE-0DAA-9B92-E0E938769FA9}"/>
              </a:ext>
            </a:extLst>
          </p:cNvPr>
          <p:cNvSpPr>
            <a:spLocks noGrp="1"/>
          </p:cNvSpPr>
          <p:nvPr>
            <p:ph type="title"/>
          </p:nvPr>
        </p:nvSpPr>
        <p:spPr>
          <a:xfrm>
            <a:off x="-128337" y="664550"/>
            <a:ext cx="7844589" cy="757130"/>
          </a:xfrm>
        </p:spPr>
        <p:txBody>
          <a:bodyPr/>
          <a:lstStyle/>
          <a:p>
            <a:pPr marL="685800" indent="-685800">
              <a:buFont typeface="Wingdings" panose="05000000000000000000" pitchFamily="2" charset="2"/>
              <a:buChar char="Ø"/>
            </a:pPr>
            <a:r>
              <a:rPr lang="en-US" sz="4800" dirty="0">
                <a:latin typeface="Franklin Gothic Medium" panose="020B0603020102020204" pitchFamily="34" charset="0"/>
              </a:rPr>
              <a:t>Reference &amp; Components</a:t>
            </a:r>
            <a:endParaRPr lang="en-IN" sz="4800" dirty="0"/>
          </a:p>
        </p:txBody>
      </p:sp>
      <p:sp>
        <p:nvSpPr>
          <p:cNvPr id="4" name="Slide Number Placeholder 3">
            <a:extLst>
              <a:ext uri="{FF2B5EF4-FFF2-40B4-BE49-F238E27FC236}">
                <a16:creationId xmlns:a16="http://schemas.microsoft.com/office/drawing/2014/main" id="{9AEBC269-DF75-9291-2553-9485019D5E37}"/>
              </a:ext>
            </a:extLst>
          </p:cNvPr>
          <p:cNvSpPr>
            <a:spLocks noGrp="1"/>
          </p:cNvSpPr>
          <p:nvPr>
            <p:ph type="sldNum" sz="quarter" idx="12"/>
          </p:nvPr>
        </p:nvSpPr>
        <p:spPr/>
        <p:txBody>
          <a:bodyPr/>
          <a:lstStyle/>
          <a:p>
            <a:fld id="{C263D6C4-4840-40CC-AC84-17E24B3B7BDE}" type="slidenum">
              <a:rPr lang="en-US" noProof="0" smtClean="0"/>
              <a:pPr/>
              <a:t>14</a:t>
            </a:fld>
            <a:endParaRPr lang="en-US" noProof="0" dirty="0"/>
          </a:p>
        </p:txBody>
      </p:sp>
      <p:sp>
        <p:nvSpPr>
          <p:cNvPr id="3" name="Rectangle 2">
            <a:extLst>
              <a:ext uri="{FF2B5EF4-FFF2-40B4-BE49-F238E27FC236}">
                <a16:creationId xmlns:a16="http://schemas.microsoft.com/office/drawing/2014/main" id="{856CA6BE-9847-833E-1DFE-EBEA24AA5D34}"/>
              </a:ext>
            </a:extLst>
          </p:cNvPr>
          <p:cNvSpPr/>
          <p:nvPr/>
        </p:nvSpPr>
        <p:spPr>
          <a:xfrm>
            <a:off x="228600" y="1700485"/>
            <a:ext cx="3032126" cy="265329"/>
          </a:xfrm>
          <a:prstGeom prst="rect">
            <a:avLst/>
          </a:prstGeom>
        </p:spPr>
        <p:txBody>
          <a:bodyPr wrap="square" lIns="0" tIns="0" rIns="0" bIns="0" anchor="t">
            <a:spAutoFit/>
          </a:bodyPr>
          <a:lstStyle/>
          <a:p>
            <a:pPr marL="457200" indent="-457200">
              <a:lnSpc>
                <a:spcPts val="1900"/>
              </a:lnSpc>
              <a:buFont typeface="Wingdings" panose="05000000000000000000" pitchFamily="2" charset="2"/>
              <a:buChar char="Ø"/>
            </a:pPr>
            <a:r>
              <a:rPr lang="en-US" sz="2800" dirty="0">
                <a:solidFill>
                  <a:schemeClr val="bg1"/>
                </a:solidFill>
                <a:latin typeface="Franklin Gothic Medium" panose="020B0603020102020204" pitchFamily="34" charset="0"/>
                <a:cs typeface="Segoe UI" panose="020B0502040204020203" pitchFamily="34" charset="0"/>
              </a:rPr>
              <a:t> For Data-set:-</a:t>
            </a:r>
          </a:p>
        </p:txBody>
      </p:sp>
      <p:sp>
        <p:nvSpPr>
          <p:cNvPr id="5" name="TextBox 4">
            <a:extLst>
              <a:ext uri="{FF2B5EF4-FFF2-40B4-BE49-F238E27FC236}">
                <a16:creationId xmlns:a16="http://schemas.microsoft.com/office/drawing/2014/main" id="{455F7D12-12CC-D088-2EA7-54C285A2A10B}"/>
              </a:ext>
            </a:extLst>
          </p:cNvPr>
          <p:cNvSpPr txBox="1"/>
          <p:nvPr/>
        </p:nvSpPr>
        <p:spPr>
          <a:xfrm>
            <a:off x="775786" y="2246425"/>
            <a:ext cx="9173528" cy="923330"/>
          </a:xfrm>
          <a:prstGeom prst="rect">
            <a:avLst/>
          </a:prstGeom>
          <a:noFill/>
        </p:spPr>
        <p:txBody>
          <a:bodyPr wrap="square" rtlCol="0">
            <a:spAutoFit/>
          </a:bodyPr>
          <a:lstStyle/>
          <a:p>
            <a:r>
              <a:rPr lang="en-US" dirty="0">
                <a:solidFill>
                  <a:schemeClr val="bg1"/>
                </a:solidFill>
              </a:rPr>
              <a:t>Download the "Product Demand Forecasting" dataset from Kaggle: </a:t>
            </a:r>
            <a:r>
              <a:rPr lang="en-US" dirty="0">
                <a:solidFill>
                  <a:srgbClr val="C00000"/>
                </a:solidFill>
                <a:hlinkClick r:id="rId2">
                  <a:extLst>
                    <a:ext uri="{A12FA001-AC4F-418D-AE19-62706E023703}">
                      <ahyp:hlinkClr xmlns:ahyp="http://schemas.microsoft.com/office/drawing/2018/hyperlinkcolor" val="tx"/>
                    </a:ext>
                  </a:extLst>
                </a:hlinkClick>
              </a:rPr>
              <a:t>https://www.kaggle.com/felixzhao/productdemandforecasting</a:t>
            </a:r>
            <a:endParaRPr lang="en-US" dirty="0">
              <a:solidFill>
                <a:srgbClr val="C00000"/>
              </a:solidFill>
            </a:endParaRPr>
          </a:p>
          <a:p>
            <a:endParaRPr lang="en-IN" dirty="0">
              <a:solidFill>
                <a:schemeClr val="bg1"/>
              </a:solidFill>
            </a:endParaRPr>
          </a:p>
        </p:txBody>
      </p:sp>
      <p:sp>
        <p:nvSpPr>
          <p:cNvPr id="6" name="Rectangle 5">
            <a:extLst>
              <a:ext uri="{FF2B5EF4-FFF2-40B4-BE49-F238E27FC236}">
                <a16:creationId xmlns:a16="http://schemas.microsoft.com/office/drawing/2014/main" id="{06D51343-D09C-79F0-1705-8EEEABE43EE1}"/>
              </a:ext>
            </a:extLst>
          </p:cNvPr>
          <p:cNvSpPr/>
          <p:nvPr/>
        </p:nvSpPr>
        <p:spPr>
          <a:xfrm>
            <a:off x="208631" y="3169755"/>
            <a:ext cx="6160085" cy="265329"/>
          </a:xfrm>
          <a:prstGeom prst="rect">
            <a:avLst/>
          </a:prstGeom>
        </p:spPr>
        <p:txBody>
          <a:bodyPr wrap="square" lIns="0" tIns="0" rIns="0" bIns="0" anchor="t">
            <a:spAutoFit/>
          </a:bodyPr>
          <a:lstStyle/>
          <a:p>
            <a:pPr marL="457200" indent="-457200">
              <a:lnSpc>
                <a:spcPts val="1900"/>
              </a:lnSpc>
              <a:buFont typeface="Wingdings" panose="05000000000000000000" pitchFamily="2" charset="2"/>
              <a:buChar char="Ø"/>
            </a:pPr>
            <a:r>
              <a:rPr lang="en-US" sz="2800" dirty="0">
                <a:solidFill>
                  <a:schemeClr val="bg1"/>
                </a:solidFill>
                <a:latin typeface="Franklin Gothic Medium" panose="020B0603020102020204" pitchFamily="34" charset="0"/>
                <a:cs typeface="Segoe UI" panose="020B0502040204020203" pitchFamily="34" charset="0"/>
              </a:rPr>
              <a:t> For</a:t>
            </a:r>
            <a:r>
              <a:rPr lang="en-IN" dirty="0">
                <a:solidFill>
                  <a:schemeClr val="bg1"/>
                </a:solidFill>
              </a:rPr>
              <a:t> </a:t>
            </a:r>
            <a:r>
              <a:rPr lang="en-IN" sz="2400" b="1" dirty="0">
                <a:solidFill>
                  <a:schemeClr val="bg1"/>
                </a:solidFill>
              </a:rPr>
              <a:t>Python and Jupyter Notebook:-</a:t>
            </a:r>
            <a:endParaRPr lang="en-US" sz="2400" b="1" dirty="0">
              <a:solidFill>
                <a:schemeClr val="bg1"/>
              </a:solidFill>
              <a:latin typeface="Franklin Gothic Medium" panose="020B0603020102020204" pitchFamily="34" charset="0"/>
              <a:cs typeface="Segoe UI" panose="020B0502040204020203" pitchFamily="34" charset="0"/>
            </a:endParaRPr>
          </a:p>
        </p:txBody>
      </p:sp>
      <p:sp>
        <p:nvSpPr>
          <p:cNvPr id="7" name="TextBox 6">
            <a:extLst>
              <a:ext uri="{FF2B5EF4-FFF2-40B4-BE49-F238E27FC236}">
                <a16:creationId xmlns:a16="http://schemas.microsoft.com/office/drawing/2014/main" id="{A1D83CBE-AB47-B2CE-D81A-5682575B0E3B}"/>
              </a:ext>
            </a:extLst>
          </p:cNvPr>
          <p:cNvSpPr txBox="1"/>
          <p:nvPr/>
        </p:nvSpPr>
        <p:spPr>
          <a:xfrm>
            <a:off x="775786" y="3513834"/>
            <a:ext cx="9173528" cy="400110"/>
          </a:xfrm>
          <a:prstGeom prst="rect">
            <a:avLst/>
          </a:prstGeom>
          <a:noFill/>
        </p:spPr>
        <p:txBody>
          <a:bodyPr wrap="square" rtlCol="0">
            <a:spAutoFit/>
          </a:bodyPr>
          <a:lstStyle/>
          <a:p>
            <a:r>
              <a:rPr lang="en-IN" sz="2000" dirty="0">
                <a:solidFill>
                  <a:srgbClr val="C00000"/>
                </a:solidFill>
              </a:rPr>
              <a:t>https://www.anaconda.com/download</a:t>
            </a:r>
          </a:p>
        </p:txBody>
      </p:sp>
      <p:sp>
        <p:nvSpPr>
          <p:cNvPr id="8" name="Rectangle 7">
            <a:extLst>
              <a:ext uri="{FF2B5EF4-FFF2-40B4-BE49-F238E27FC236}">
                <a16:creationId xmlns:a16="http://schemas.microsoft.com/office/drawing/2014/main" id="{D21854A9-4B37-9EB4-535F-DB720F47DE67}"/>
              </a:ext>
            </a:extLst>
          </p:cNvPr>
          <p:cNvSpPr/>
          <p:nvPr/>
        </p:nvSpPr>
        <p:spPr>
          <a:xfrm>
            <a:off x="228600" y="4271499"/>
            <a:ext cx="3682366" cy="265329"/>
          </a:xfrm>
          <a:prstGeom prst="rect">
            <a:avLst/>
          </a:prstGeom>
        </p:spPr>
        <p:txBody>
          <a:bodyPr wrap="square" lIns="0" tIns="0" rIns="0" bIns="0" anchor="t">
            <a:spAutoFit/>
          </a:bodyPr>
          <a:lstStyle/>
          <a:p>
            <a:pPr marL="457200" indent="-457200">
              <a:lnSpc>
                <a:spcPts val="1900"/>
              </a:lnSpc>
              <a:buFont typeface="Wingdings" panose="05000000000000000000" pitchFamily="2" charset="2"/>
              <a:buChar char="Ø"/>
            </a:pPr>
            <a:r>
              <a:rPr lang="en-US" sz="2800" dirty="0">
                <a:solidFill>
                  <a:schemeClr val="bg1"/>
                </a:solidFill>
                <a:latin typeface="Franklin Gothic Medium" panose="020B0603020102020204" pitchFamily="34" charset="0"/>
                <a:cs typeface="Segoe UI" panose="020B0502040204020203" pitchFamily="34" charset="0"/>
              </a:rPr>
              <a:t> For Presentation:-</a:t>
            </a:r>
          </a:p>
        </p:txBody>
      </p:sp>
      <p:sp>
        <p:nvSpPr>
          <p:cNvPr id="9" name="TextBox 8">
            <a:extLst>
              <a:ext uri="{FF2B5EF4-FFF2-40B4-BE49-F238E27FC236}">
                <a16:creationId xmlns:a16="http://schemas.microsoft.com/office/drawing/2014/main" id="{407A3713-7EC7-8FCD-1388-67624465ED53}"/>
              </a:ext>
            </a:extLst>
          </p:cNvPr>
          <p:cNvSpPr txBox="1"/>
          <p:nvPr/>
        </p:nvSpPr>
        <p:spPr>
          <a:xfrm>
            <a:off x="775786" y="4639025"/>
            <a:ext cx="9173528" cy="369332"/>
          </a:xfrm>
          <a:prstGeom prst="rect">
            <a:avLst/>
          </a:prstGeom>
          <a:noFill/>
        </p:spPr>
        <p:txBody>
          <a:bodyPr wrap="square" rtlCol="0">
            <a:spAutoFit/>
          </a:bodyPr>
          <a:lstStyle/>
          <a:p>
            <a:r>
              <a:rPr lang="en-IN" dirty="0">
                <a:solidFill>
                  <a:srgbClr val="C00000"/>
                </a:solidFill>
                <a:latin typeface="Franklin Gothic Medium" panose="020B0603020102020204" pitchFamily="34" charset="0"/>
              </a:rPr>
              <a:t>https://www.youtube.com/watch?v=LYcOs6kdeTY&amp;t=1602s</a:t>
            </a:r>
          </a:p>
        </p:txBody>
      </p:sp>
    </p:spTree>
    <p:extLst>
      <p:ext uri="{BB962C8B-B14F-4D97-AF65-F5344CB8AC3E}">
        <p14:creationId xmlns:p14="http://schemas.microsoft.com/office/powerpoint/2010/main" val="171649371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circle(in)">
                                      <p:cBhvr>
                                        <p:cTn id="17" dur="20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randombar(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circle(in)">
                                      <p:cBhvr>
                                        <p:cTn id="27" dur="20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randombar(horizontal)">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5053676" y="4549569"/>
            <a:ext cx="6576825" cy="1243584"/>
          </a:xfrm>
        </p:spPr>
        <p:txBody>
          <a:bodyPr/>
          <a:lstStyle/>
          <a:p>
            <a:r>
              <a:rPr lang="en-US" sz="9600" dirty="0"/>
              <a:t>Thank You </a:t>
            </a:r>
            <a:endParaRPr lang="en-GB" sz="9600" dirty="0"/>
          </a:p>
        </p:txBody>
      </p:sp>
      <p:sp>
        <p:nvSpPr>
          <p:cNvPr id="3" name="Rectangle 2">
            <a:extLst>
              <a:ext uri="{FF2B5EF4-FFF2-40B4-BE49-F238E27FC236}">
                <a16:creationId xmlns:a16="http://schemas.microsoft.com/office/drawing/2014/main" id="{CE91CE54-5FB1-828C-BD25-3967250C65BE}"/>
              </a:ext>
            </a:extLst>
          </p:cNvPr>
          <p:cNvSpPr/>
          <p:nvPr/>
        </p:nvSpPr>
        <p:spPr>
          <a:xfrm>
            <a:off x="7698163" y="2005227"/>
            <a:ext cx="2775055" cy="923330"/>
          </a:xfrm>
          <a:prstGeom prst="rect">
            <a:avLst/>
          </a:prstGeom>
          <a:noFill/>
        </p:spPr>
        <p:txBody>
          <a:bodyPr wrap="none" lIns="91440" tIns="45720" rIns="91440" bIns="45720">
            <a:spAutoFit/>
          </a:bodyPr>
          <a:lstStyle/>
          <a:p>
            <a:pPr marL="685800" indent="-685800" algn="ctr">
              <a:buFont typeface="Wingdings" panose="05000000000000000000" pitchFamily="2" charset="2"/>
              <a:buChar char="Ø"/>
            </a:pPr>
            <a:r>
              <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Q &amp; A</a:t>
            </a:r>
          </a:p>
        </p:txBody>
      </p:sp>
    </p:spTree>
    <p:extLst>
      <p:ext uri="{BB962C8B-B14F-4D97-AF65-F5344CB8AC3E}">
        <p14:creationId xmlns:p14="http://schemas.microsoft.com/office/powerpoint/2010/main" val="4406968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C98B0E-0F0A-4223-B210-41BB52CAAF73}"/>
              </a:ext>
            </a:extLst>
          </p:cNvPr>
          <p:cNvSpPr>
            <a:spLocks noGrp="1"/>
          </p:cNvSpPr>
          <p:nvPr>
            <p:ph type="sldNum" sz="quarter" idx="12"/>
          </p:nvPr>
        </p:nvSpPr>
        <p:spPr/>
        <p:txBody>
          <a:bodyPr/>
          <a:lstStyle/>
          <a:p>
            <a:fld id="{C263D6C4-4840-40CC-AC84-17E24B3B7BDE}" type="slidenum">
              <a:rPr lang="en-US" noProof="0" smtClean="0"/>
              <a:pPr/>
              <a:t>2</a:t>
            </a:fld>
            <a:endParaRPr lang="en-US" noProof="0" dirty="0"/>
          </a:p>
        </p:txBody>
      </p:sp>
      <p:sp>
        <p:nvSpPr>
          <p:cNvPr id="4" name="Title 3">
            <a:extLst>
              <a:ext uri="{FF2B5EF4-FFF2-40B4-BE49-F238E27FC236}">
                <a16:creationId xmlns:a16="http://schemas.microsoft.com/office/drawing/2014/main" id="{7CEA4AB3-C2C2-D59A-ABF2-136E2B4E7E42}"/>
              </a:ext>
            </a:extLst>
          </p:cNvPr>
          <p:cNvSpPr>
            <a:spLocks noGrp="1"/>
          </p:cNvSpPr>
          <p:nvPr>
            <p:ph type="title"/>
          </p:nvPr>
        </p:nvSpPr>
        <p:spPr>
          <a:xfrm>
            <a:off x="3282838" y="79513"/>
            <a:ext cx="4557148" cy="859055"/>
          </a:xfrm>
        </p:spPr>
        <p:txBody>
          <a:bodyPr>
            <a:normAutofit fontScale="90000"/>
          </a:bodyPr>
          <a:lstStyle/>
          <a:p>
            <a:pPr marL="685800" indent="-685800">
              <a:buFont typeface="Wingdings" panose="05000000000000000000" pitchFamily="2" charset="2"/>
              <a:buChar char="Ø"/>
            </a:pPr>
            <a:r>
              <a:rPr lang="en-IN" dirty="0"/>
              <a:t>OVERVIEW:-</a:t>
            </a:r>
          </a:p>
        </p:txBody>
      </p:sp>
      <p:sp>
        <p:nvSpPr>
          <p:cNvPr id="5" name="Oval 4">
            <a:extLst>
              <a:ext uri="{FF2B5EF4-FFF2-40B4-BE49-F238E27FC236}">
                <a16:creationId xmlns:a16="http://schemas.microsoft.com/office/drawing/2014/main" id="{527721F2-DCAA-FCF1-F45F-BE31FCB91241}"/>
              </a:ext>
              <a:ext uri="{C183D7F6-B498-43B3-948B-1728B52AA6E4}">
                <adec:decorative xmlns:adec="http://schemas.microsoft.com/office/drawing/2017/decorative" val="1"/>
              </a:ext>
            </a:extLst>
          </p:cNvPr>
          <p:cNvSpPr/>
          <p:nvPr/>
        </p:nvSpPr>
        <p:spPr>
          <a:xfrm>
            <a:off x="3871236" y="1592513"/>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A9038EAF-5099-5A4F-1E19-5C9CC2AA9AE8}"/>
              </a:ext>
              <a:ext uri="{C183D7F6-B498-43B3-948B-1728B52AA6E4}">
                <adec:decorative xmlns:adec="http://schemas.microsoft.com/office/drawing/2017/decorative" val="1"/>
              </a:ext>
            </a:extLst>
          </p:cNvPr>
          <p:cNvSpPr/>
          <p:nvPr/>
        </p:nvSpPr>
        <p:spPr>
          <a:xfrm>
            <a:off x="4951171" y="2606109"/>
            <a:ext cx="1949015" cy="169545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latin typeface="Franklin Gothic Medium" panose="020B0603020102020204" pitchFamily="34" charset="0"/>
              </a:rPr>
              <a:t>                       </a:t>
            </a:r>
            <a:r>
              <a:rPr lang="en-IN" dirty="0"/>
              <a:t>Prescriptive Analytics</a:t>
            </a:r>
            <a:endParaRPr lang="en-US" b="1" dirty="0">
              <a:solidFill>
                <a:schemeClr val="bg1"/>
              </a:solidFill>
              <a:latin typeface="+mj-lt"/>
            </a:endParaRPr>
          </a:p>
        </p:txBody>
      </p:sp>
      <p:sp>
        <p:nvSpPr>
          <p:cNvPr id="28" name="Rectangle: Rounded Corners 27">
            <a:extLst>
              <a:ext uri="{FF2B5EF4-FFF2-40B4-BE49-F238E27FC236}">
                <a16:creationId xmlns:a16="http://schemas.microsoft.com/office/drawing/2014/main" id="{2E533D0D-25B7-B115-C3A8-DD4FAC8DA805}"/>
              </a:ext>
              <a:ext uri="{C183D7F6-B498-43B3-948B-1728B52AA6E4}">
                <adec:decorative xmlns:adec="http://schemas.microsoft.com/office/drawing/2017/decorative" val="1"/>
              </a:ext>
            </a:extLst>
          </p:cNvPr>
          <p:cNvSpPr/>
          <p:nvPr/>
        </p:nvSpPr>
        <p:spPr>
          <a:xfrm>
            <a:off x="513673" y="1865112"/>
            <a:ext cx="3812786"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cap="none" spc="0" dirty="0">
                <a:ln w="0"/>
                <a:solidFill>
                  <a:schemeClr val="tx1"/>
                </a:solidFill>
                <a:effectLst>
                  <a:outerShdw blurRad="38100" dist="19050" dir="2700000" algn="tl" rotWithShape="0">
                    <a:schemeClr val="dk1">
                      <a:alpha val="40000"/>
                    </a:schemeClr>
                  </a:outerShdw>
                </a:effectLst>
                <a:latin typeface="Franklin Gothic Medium" panose="020B0603020102020204" pitchFamily="34" charset="0"/>
              </a:rPr>
              <a:t>Introduction </a:t>
            </a:r>
            <a:endParaRPr lang="en-US" sz="2400" b="1" dirty="0">
              <a:solidFill>
                <a:schemeClr val="tx1"/>
              </a:solidFill>
              <a:latin typeface="Franklin Gothic Medium" panose="020B0603020102020204" pitchFamily="34" charset="0"/>
            </a:endParaRPr>
          </a:p>
        </p:txBody>
      </p:sp>
      <p:sp>
        <p:nvSpPr>
          <p:cNvPr id="29" name="Rectangle: Rounded Corners 28">
            <a:extLst>
              <a:ext uri="{FF2B5EF4-FFF2-40B4-BE49-F238E27FC236}">
                <a16:creationId xmlns:a16="http://schemas.microsoft.com/office/drawing/2014/main" id="{9502EED6-33BC-170A-74B6-0C267E40B964}"/>
              </a:ext>
              <a:ext uri="{C183D7F6-B498-43B3-948B-1728B52AA6E4}">
                <adec:decorative xmlns:adec="http://schemas.microsoft.com/office/drawing/2017/decorative" val="1"/>
              </a:ext>
            </a:extLst>
          </p:cNvPr>
          <p:cNvSpPr/>
          <p:nvPr/>
        </p:nvSpPr>
        <p:spPr>
          <a:xfrm>
            <a:off x="145753" y="3330068"/>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n w="0"/>
                <a:solidFill>
                  <a:schemeClr val="tx1"/>
                </a:solidFill>
                <a:effectLst>
                  <a:outerShdw blurRad="38100" dist="19050" dir="2700000" algn="tl" rotWithShape="0">
                    <a:schemeClr val="dk1">
                      <a:alpha val="40000"/>
                    </a:schemeClr>
                  </a:outerShdw>
                </a:effectLst>
                <a:latin typeface="Franklin Gothic Medium" panose="020B0603020102020204" pitchFamily="34" charset="0"/>
              </a:rPr>
              <a:t>Hook</a:t>
            </a:r>
            <a:endParaRPr lang="en-US" sz="2400" b="1" dirty="0">
              <a:solidFill>
                <a:schemeClr val="tx1"/>
              </a:solidFill>
              <a:latin typeface="Franklin Gothic Medium" panose="020B0603020102020204" pitchFamily="34" charset="0"/>
            </a:endParaRPr>
          </a:p>
        </p:txBody>
      </p:sp>
      <p:sp>
        <p:nvSpPr>
          <p:cNvPr id="31" name="Rectangle: Rounded Corners 30">
            <a:extLst>
              <a:ext uri="{FF2B5EF4-FFF2-40B4-BE49-F238E27FC236}">
                <a16:creationId xmlns:a16="http://schemas.microsoft.com/office/drawing/2014/main" id="{9EE7DAEA-A4B0-5B22-8BE8-1EAA0A2915C2}"/>
              </a:ext>
              <a:ext uri="{C183D7F6-B498-43B3-948B-1728B52AA6E4}">
                <adec:decorative xmlns:adec="http://schemas.microsoft.com/office/drawing/2017/decorative" val="1"/>
              </a:ext>
            </a:extLst>
          </p:cNvPr>
          <p:cNvSpPr/>
          <p:nvPr/>
        </p:nvSpPr>
        <p:spPr>
          <a:xfrm>
            <a:off x="968896" y="5053039"/>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n w="0"/>
                <a:solidFill>
                  <a:schemeClr val="tx1"/>
                </a:solidFill>
                <a:effectLst>
                  <a:outerShdw blurRad="38100" dist="19050" dir="2700000" algn="tl" rotWithShape="0">
                    <a:schemeClr val="dk1">
                      <a:alpha val="40000"/>
                    </a:schemeClr>
                  </a:outerShdw>
                </a:effectLst>
                <a:latin typeface="Franklin Gothic Medium" panose="020B0603020102020204" pitchFamily="34" charset="0"/>
              </a:rPr>
              <a:t>Story</a:t>
            </a:r>
            <a:endParaRPr lang="en-US" sz="2400" b="1" dirty="0">
              <a:solidFill>
                <a:schemeClr val="tx1"/>
              </a:solidFill>
              <a:latin typeface="Franklin Gothic Medium" panose="020B0603020102020204" pitchFamily="34" charset="0"/>
            </a:endParaRPr>
          </a:p>
        </p:txBody>
      </p:sp>
      <p:sp>
        <p:nvSpPr>
          <p:cNvPr id="32" name="Rectangle: Rounded Corners 31">
            <a:extLst>
              <a:ext uri="{FF2B5EF4-FFF2-40B4-BE49-F238E27FC236}">
                <a16:creationId xmlns:a16="http://schemas.microsoft.com/office/drawing/2014/main" id="{520100F2-BC99-60BD-0981-36D8DADE2F62}"/>
              </a:ext>
              <a:ext uri="{C183D7F6-B498-43B3-948B-1728B52AA6E4}">
                <adec:decorative xmlns:adec="http://schemas.microsoft.com/office/drawing/2017/decorative" val="1"/>
              </a:ext>
            </a:extLst>
          </p:cNvPr>
          <p:cNvSpPr/>
          <p:nvPr/>
        </p:nvSpPr>
        <p:spPr>
          <a:xfrm>
            <a:off x="7277896" y="176499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2400" b="1" i="0" u="none" strike="noStrike" kern="1200" cap="none" spc="0" normalizeH="0" baseline="0" noProof="0" dirty="0">
                <a:ln w="0"/>
                <a:solidFill>
                  <a:schemeClr val="tx1"/>
                </a:solidFill>
                <a:effectLst>
                  <a:outerShdw blurRad="38100" dist="19050" dir="2700000" algn="tl" rotWithShape="0">
                    <a:srgbClr val="000000">
                      <a:alpha val="40000"/>
                    </a:srgbClr>
                  </a:outerShdw>
                </a:effectLst>
                <a:uLnTx/>
                <a:uFillTx/>
                <a:latin typeface="Franklin Gothic Medium" panose="020B0603020102020204" pitchFamily="34" charset="0"/>
              </a:rPr>
              <a:t>         Conversation</a:t>
            </a:r>
            <a:endParaRPr lang="en-US" sz="2400" b="1" dirty="0">
              <a:solidFill>
                <a:schemeClr val="tx1"/>
              </a:solidFill>
              <a:latin typeface="Franklin Gothic Medium" panose="020B0603020102020204" pitchFamily="34" charset="0"/>
            </a:endParaRPr>
          </a:p>
        </p:txBody>
      </p:sp>
      <p:sp>
        <p:nvSpPr>
          <p:cNvPr id="33" name="Rectangle: Rounded Corners 32">
            <a:extLst>
              <a:ext uri="{FF2B5EF4-FFF2-40B4-BE49-F238E27FC236}">
                <a16:creationId xmlns:a16="http://schemas.microsoft.com/office/drawing/2014/main" id="{99C4EBA4-B453-A81C-AD42-B2636E930D72}"/>
              </a:ext>
              <a:ext uri="{C183D7F6-B498-43B3-948B-1728B52AA6E4}">
                <adec:decorative xmlns:adec="http://schemas.microsoft.com/office/drawing/2017/decorative" val="1"/>
              </a:ext>
            </a:extLst>
          </p:cNvPr>
          <p:cNvSpPr/>
          <p:nvPr/>
        </p:nvSpPr>
        <p:spPr>
          <a:xfrm>
            <a:off x="7616504" y="3178854"/>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n w="0"/>
                <a:solidFill>
                  <a:schemeClr val="tx1"/>
                </a:solidFill>
                <a:effectLst>
                  <a:outerShdw blurRad="38100" dist="19050" dir="2700000" algn="tl" rotWithShape="0">
                    <a:schemeClr val="dk1">
                      <a:alpha val="40000"/>
                    </a:schemeClr>
                  </a:outerShdw>
                </a:effectLst>
                <a:latin typeface="Franklin Gothic Medium" panose="020B0603020102020204" pitchFamily="34" charset="0"/>
              </a:rPr>
              <a:t>Method &amp; Techniques</a:t>
            </a:r>
            <a:endParaRPr lang="en-US" b="1" dirty="0">
              <a:solidFill>
                <a:schemeClr val="tx1"/>
              </a:solidFill>
              <a:latin typeface="Franklin Gothic Medium" panose="020B0603020102020204" pitchFamily="34" charset="0"/>
            </a:endParaRPr>
          </a:p>
        </p:txBody>
      </p:sp>
      <p:sp>
        <p:nvSpPr>
          <p:cNvPr id="36" name="Rectangle: Rounded Corners 35">
            <a:extLst>
              <a:ext uri="{FF2B5EF4-FFF2-40B4-BE49-F238E27FC236}">
                <a16:creationId xmlns:a16="http://schemas.microsoft.com/office/drawing/2014/main" id="{CFA232BB-F575-FAF4-F5D6-72C6BD154141}"/>
              </a:ext>
              <a:ext uri="{C183D7F6-B498-43B3-948B-1728B52AA6E4}">
                <adec:decorative xmlns:adec="http://schemas.microsoft.com/office/drawing/2017/decorative" val="1"/>
              </a:ext>
            </a:extLst>
          </p:cNvPr>
          <p:cNvSpPr/>
          <p:nvPr/>
        </p:nvSpPr>
        <p:spPr>
          <a:xfrm>
            <a:off x="6943725" y="5041636"/>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cap="none" spc="0" dirty="0">
                <a:ln w="0"/>
                <a:solidFill>
                  <a:schemeClr val="tx1"/>
                </a:solidFill>
                <a:effectLst>
                  <a:outerShdw blurRad="38100" dist="19050" dir="2700000" algn="tl" rotWithShape="0">
                    <a:schemeClr val="dk1">
                      <a:alpha val="40000"/>
                    </a:schemeClr>
                  </a:outerShdw>
                </a:effectLst>
                <a:latin typeface="Franklin Gothic Medium" panose="020B0603020102020204" pitchFamily="34" charset="0"/>
              </a:rPr>
              <a:t>       </a:t>
            </a:r>
            <a:r>
              <a:rPr lang="en-IN" sz="2400" b="1" dirty="0">
                <a:ln w="0"/>
                <a:solidFill>
                  <a:schemeClr val="tx1"/>
                </a:solidFill>
                <a:effectLst>
                  <a:outerShdw blurRad="38100" dist="19050" dir="2700000" algn="tl" rotWithShape="0">
                    <a:schemeClr val="dk1">
                      <a:alpha val="40000"/>
                    </a:schemeClr>
                  </a:outerShdw>
                </a:effectLst>
                <a:latin typeface="Franklin Gothic Medium" panose="020B0603020102020204" pitchFamily="34" charset="0"/>
              </a:rPr>
              <a:t> </a:t>
            </a:r>
            <a:r>
              <a:rPr lang="en-US" sz="2400" b="1" dirty="0">
                <a:ln w="0"/>
                <a:solidFill>
                  <a:schemeClr val="tx1"/>
                </a:solidFill>
                <a:effectLst>
                  <a:outerShdw blurRad="38100" dist="19050" dir="2700000" algn="tl" rotWithShape="0">
                    <a:srgbClr val="000000">
                      <a:alpha val="40000"/>
                    </a:srgbClr>
                  </a:outerShdw>
                </a:effectLst>
                <a:latin typeface="Franklin Gothic Medium" panose="020B0603020102020204" pitchFamily="34" charset="0"/>
              </a:rPr>
              <a:t>Demonstration</a:t>
            </a:r>
            <a:endParaRPr lang="en-US" sz="2400" b="1" dirty="0">
              <a:solidFill>
                <a:schemeClr val="tx1"/>
              </a:solidFill>
              <a:latin typeface="Franklin Gothic Medium" panose="020B0603020102020204" pitchFamily="34" charset="0"/>
            </a:endParaRPr>
          </a:p>
        </p:txBody>
      </p:sp>
      <p:sp>
        <p:nvSpPr>
          <p:cNvPr id="37" name="Oval 36">
            <a:extLst>
              <a:ext uri="{FF2B5EF4-FFF2-40B4-BE49-F238E27FC236}">
                <a16:creationId xmlns:a16="http://schemas.microsoft.com/office/drawing/2014/main" id="{53D27D1E-5839-F4FE-6D01-C6A1239943D6}"/>
              </a:ext>
              <a:ext uri="{C183D7F6-B498-43B3-948B-1728B52AA6E4}">
                <adec:decorative xmlns:adec="http://schemas.microsoft.com/office/drawing/2017/decorative" val="1"/>
              </a:ext>
            </a:extLst>
          </p:cNvPr>
          <p:cNvSpPr/>
          <p:nvPr/>
        </p:nvSpPr>
        <p:spPr>
          <a:xfrm>
            <a:off x="4014866" y="1767102"/>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368DC905-776E-EBCC-33CA-26022B3249D1}"/>
              </a:ext>
              <a:ext uri="{C183D7F6-B498-43B3-948B-1728B52AA6E4}">
                <adec:decorative xmlns:adec="http://schemas.microsoft.com/office/drawing/2017/decorative" val="1"/>
              </a:ext>
            </a:extLst>
          </p:cNvPr>
          <p:cNvSpPr/>
          <p:nvPr/>
        </p:nvSpPr>
        <p:spPr>
          <a:xfrm>
            <a:off x="4193564" y="495617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16BD4DA6-805E-5C53-BC5F-F5CFD4C90C04}"/>
              </a:ext>
              <a:ext uri="{C183D7F6-B498-43B3-948B-1728B52AA6E4}">
                <adec:decorative xmlns:adec="http://schemas.microsoft.com/office/drawing/2017/decorative" val="1"/>
              </a:ext>
            </a:extLst>
          </p:cNvPr>
          <p:cNvSpPr/>
          <p:nvPr/>
        </p:nvSpPr>
        <p:spPr>
          <a:xfrm>
            <a:off x="3443858" y="3211299"/>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Callout: Quad Arrow 39">
            <a:extLst>
              <a:ext uri="{FF2B5EF4-FFF2-40B4-BE49-F238E27FC236}">
                <a16:creationId xmlns:a16="http://schemas.microsoft.com/office/drawing/2014/main" id="{904A7BA0-2712-ED1C-CD1A-E5B755D402FE}"/>
              </a:ext>
            </a:extLst>
          </p:cNvPr>
          <p:cNvSpPr/>
          <p:nvPr/>
        </p:nvSpPr>
        <p:spPr>
          <a:xfrm>
            <a:off x="4319805" y="2046963"/>
            <a:ext cx="365974" cy="381663"/>
          </a:xfrm>
          <a:prstGeom prst="quadArrowCallou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1" name="Callout: Quad Arrow 40">
            <a:extLst>
              <a:ext uri="{FF2B5EF4-FFF2-40B4-BE49-F238E27FC236}">
                <a16:creationId xmlns:a16="http://schemas.microsoft.com/office/drawing/2014/main" id="{8DB841EB-46FF-BB76-3487-73E06C9EB35A}"/>
              </a:ext>
            </a:extLst>
          </p:cNvPr>
          <p:cNvSpPr/>
          <p:nvPr/>
        </p:nvSpPr>
        <p:spPr>
          <a:xfrm>
            <a:off x="3776492" y="3471304"/>
            <a:ext cx="365974" cy="381663"/>
          </a:xfrm>
          <a:prstGeom prst="quadArrowCallou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2" name="Callout: Quad Arrow 41">
            <a:extLst>
              <a:ext uri="{FF2B5EF4-FFF2-40B4-BE49-F238E27FC236}">
                <a16:creationId xmlns:a16="http://schemas.microsoft.com/office/drawing/2014/main" id="{C4AEA6A0-66CF-7D48-E6D8-4C64479741AF}"/>
              </a:ext>
            </a:extLst>
          </p:cNvPr>
          <p:cNvSpPr/>
          <p:nvPr/>
        </p:nvSpPr>
        <p:spPr>
          <a:xfrm>
            <a:off x="4502792" y="5218619"/>
            <a:ext cx="365974" cy="381663"/>
          </a:xfrm>
          <a:prstGeom prst="quadArrowCallou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3" name="Oval 42">
            <a:extLst>
              <a:ext uri="{FF2B5EF4-FFF2-40B4-BE49-F238E27FC236}">
                <a16:creationId xmlns:a16="http://schemas.microsoft.com/office/drawing/2014/main" id="{1D52E975-863D-BB6A-B093-69AEC55F0FD0}"/>
              </a:ext>
              <a:ext uri="{C183D7F6-B498-43B3-948B-1728B52AA6E4}">
                <adec:decorative xmlns:adec="http://schemas.microsoft.com/office/drawing/2017/decorative" val="1"/>
              </a:ext>
            </a:extLst>
          </p:cNvPr>
          <p:cNvSpPr/>
          <p:nvPr/>
        </p:nvSpPr>
        <p:spPr>
          <a:xfrm>
            <a:off x="6943725" y="170379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Oval 43">
            <a:extLst>
              <a:ext uri="{FF2B5EF4-FFF2-40B4-BE49-F238E27FC236}">
                <a16:creationId xmlns:a16="http://schemas.microsoft.com/office/drawing/2014/main" id="{A61CE27B-98A5-C20C-D1C3-E74D129A8B52}"/>
              </a:ext>
              <a:ext uri="{C183D7F6-B498-43B3-948B-1728B52AA6E4}">
                <adec:decorative xmlns:adec="http://schemas.microsoft.com/office/drawing/2017/decorative" val="1"/>
              </a:ext>
            </a:extLst>
          </p:cNvPr>
          <p:cNvSpPr/>
          <p:nvPr/>
        </p:nvSpPr>
        <p:spPr>
          <a:xfrm>
            <a:off x="6382110" y="4939550"/>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Oval 44">
            <a:extLst>
              <a:ext uri="{FF2B5EF4-FFF2-40B4-BE49-F238E27FC236}">
                <a16:creationId xmlns:a16="http://schemas.microsoft.com/office/drawing/2014/main" id="{43AEEF1B-E216-1BB6-8F1B-C33A8A44030D}"/>
              </a:ext>
              <a:ext uri="{C183D7F6-B498-43B3-948B-1728B52AA6E4}">
                <adec:decorative xmlns:adec="http://schemas.microsoft.com/office/drawing/2017/decorative" val="1"/>
              </a:ext>
            </a:extLst>
          </p:cNvPr>
          <p:cNvSpPr/>
          <p:nvPr/>
        </p:nvSpPr>
        <p:spPr>
          <a:xfrm>
            <a:off x="7321910" y="3079452"/>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Callout: Quad Arrow 45">
            <a:extLst>
              <a:ext uri="{FF2B5EF4-FFF2-40B4-BE49-F238E27FC236}">
                <a16:creationId xmlns:a16="http://schemas.microsoft.com/office/drawing/2014/main" id="{2ACF1C6D-EA3D-D74B-9717-08ED76C26222}"/>
              </a:ext>
            </a:extLst>
          </p:cNvPr>
          <p:cNvSpPr/>
          <p:nvPr/>
        </p:nvSpPr>
        <p:spPr>
          <a:xfrm>
            <a:off x="7606196" y="3366866"/>
            <a:ext cx="365974" cy="381663"/>
          </a:xfrm>
          <a:prstGeom prst="quadArrowCallou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7" name="Callout: Quad Arrow 46">
            <a:extLst>
              <a:ext uri="{FF2B5EF4-FFF2-40B4-BE49-F238E27FC236}">
                <a16:creationId xmlns:a16="http://schemas.microsoft.com/office/drawing/2014/main" id="{3ECD86FC-7625-8AA6-40B6-54B4048A1383}"/>
              </a:ext>
            </a:extLst>
          </p:cNvPr>
          <p:cNvSpPr/>
          <p:nvPr/>
        </p:nvSpPr>
        <p:spPr>
          <a:xfrm>
            <a:off x="7250530" y="1953009"/>
            <a:ext cx="365974" cy="381663"/>
          </a:xfrm>
          <a:prstGeom prst="quadArrowCallou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8" name="Callout: Quad Arrow 47">
            <a:extLst>
              <a:ext uri="{FF2B5EF4-FFF2-40B4-BE49-F238E27FC236}">
                <a16:creationId xmlns:a16="http://schemas.microsoft.com/office/drawing/2014/main" id="{84AB9D9D-9AC3-BE16-9831-33CE6DC60533}"/>
              </a:ext>
            </a:extLst>
          </p:cNvPr>
          <p:cNvSpPr/>
          <p:nvPr/>
        </p:nvSpPr>
        <p:spPr>
          <a:xfrm>
            <a:off x="6717199" y="5278771"/>
            <a:ext cx="365974" cy="381663"/>
          </a:xfrm>
          <a:prstGeom prst="quadArrowCallou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49" name="Rectangle: Rounded Corners 48">
            <a:extLst>
              <a:ext uri="{FF2B5EF4-FFF2-40B4-BE49-F238E27FC236}">
                <a16:creationId xmlns:a16="http://schemas.microsoft.com/office/drawing/2014/main" id="{DCFAF5F9-9575-0703-F1B1-8CA69038AA61}"/>
              </a:ext>
              <a:ext uri="{C183D7F6-B498-43B3-948B-1728B52AA6E4}">
                <adec:decorative xmlns:adec="http://schemas.microsoft.com/office/drawing/2017/decorative" val="1"/>
              </a:ext>
            </a:extLst>
          </p:cNvPr>
          <p:cNvSpPr/>
          <p:nvPr/>
        </p:nvSpPr>
        <p:spPr>
          <a:xfrm>
            <a:off x="3538538" y="6012117"/>
            <a:ext cx="463414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n w="0"/>
                <a:solidFill>
                  <a:schemeClr val="tx1"/>
                </a:solidFill>
                <a:effectLst>
                  <a:outerShdw blurRad="38100" dist="19050" dir="2700000" algn="tl" rotWithShape="0">
                    <a:schemeClr val="dk1">
                      <a:alpha val="40000"/>
                    </a:schemeClr>
                  </a:outerShdw>
                </a:effectLst>
                <a:latin typeface="Franklin Gothic Medium" panose="020B0603020102020204" pitchFamily="34" charset="0"/>
              </a:rPr>
              <a:t>Conclusion</a:t>
            </a:r>
            <a:r>
              <a:rPr lang="en-US" sz="2400" b="1" cap="none" spc="0" dirty="0">
                <a:ln w="0"/>
                <a:solidFill>
                  <a:schemeClr val="tx1"/>
                </a:solidFill>
                <a:effectLst>
                  <a:outerShdw blurRad="38100" dist="19050" dir="2700000" algn="tl" rotWithShape="0">
                    <a:schemeClr val="dk1">
                      <a:alpha val="40000"/>
                    </a:schemeClr>
                  </a:outerShdw>
                </a:effectLst>
                <a:latin typeface="Franklin Gothic Medium" panose="020B0603020102020204" pitchFamily="34" charset="0"/>
              </a:rPr>
              <a:t> </a:t>
            </a:r>
            <a:endParaRPr lang="en-US" sz="2400" b="1" dirty="0">
              <a:solidFill>
                <a:schemeClr val="tx1"/>
              </a:solidFill>
              <a:latin typeface="Franklin Gothic Medium" panose="020B0603020102020204" pitchFamily="34" charset="0"/>
            </a:endParaRPr>
          </a:p>
        </p:txBody>
      </p:sp>
    </p:spTree>
    <p:extLst>
      <p:ext uri="{BB962C8B-B14F-4D97-AF65-F5344CB8AC3E}">
        <p14:creationId xmlns:p14="http://schemas.microsoft.com/office/powerpoint/2010/main" val="187528180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heel(1)">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wipe(down)">
                                      <p:cBhvr>
                                        <p:cTn id="17" dur="500"/>
                                        <p:tgtEl>
                                          <p:spTgt spid="40"/>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wheel(1)">
                                      <p:cBhvr>
                                        <p:cTn id="22" dur="2000"/>
                                        <p:tgtEl>
                                          <p:spTgt spid="37"/>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heel(1)">
                                      <p:cBhvr>
                                        <p:cTn id="27" dur="2000"/>
                                        <p:tgtEl>
                                          <p:spTgt spid="2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wipe(down)">
                                      <p:cBhvr>
                                        <p:cTn id="32" dur="500"/>
                                        <p:tgtEl>
                                          <p:spTgt spid="41"/>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wheel(1)">
                                      <p:cBhvr>
                                        <p:cTn id="37" dur="2000"/>
                                        <p:tgtEl>
                                          <p:spTgt spid="39"/>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grpId="0" nodeType="click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wheel(1)">
                                      <p:cBhvr>
                                        <p:cTn id="42" dur="2000"/>
                                        <p:tgtEl>
                                          <p:spTgt spid="29"/>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wipe(down)">
                                      <p:cBhvr>
                                        <p:cTn id="47" dur="500"/>
                                        <p:tgtEl>
                                          <p:spTgt spid="42"/>
                                        </p:tgtEl>
                                      </p:cBhvr>
                                    </p:animEffect>
                                  </p:childTnLst>
                                </p:cTn>
                              </p:par>
                            </p:childTnLst>
                          </p:cTn>
                        </p:par>
                      </p:childTnLst>
                    </p:cTn>
                  </p:par>
                  <p:par>
                    <p:cTn id="48" fill="hold">
                      <p:stCondLst>
                        <p:cond delay="indefinite"/>
                      </p:stCondLst>
                      <p:childTnLst>
                        <p:par>
                          <p:cTn id="49" fill="hold">
                            <p:stCondLst>
                              <p:cond delay="0"/>
                            </p:stCondLst>
                            <p:childTnLst>
                              <p:par>
                                <p:cTn id="50" presetID="21" presetClass="entr" presetSubtype="1" fill="hold" grpId="0" nodeType="clickEffect">
                                  <p:stCondLst>
                                    <p:cond delay="0"/>
                                  </p:stCondLst>
                                  <p:childTnLst>
                                    <p:set>
                                      <p:cBhvr>
                                        <p:cTn id="51" dur="1" fill="hold">
                                          <p:stCondLst>
                                            <p:cond delay="0"/>
                                          </p:stCondLst>
                                        </p:cTn>
                                        <p:tgtEl>
                                          <p:spTgt spid="38"/>
                                        </p:tgtEl>
                                        <p:attrNameLst>
                                          <p:attrName>style.visibility</p:attrName>
                                        </p:attrNameLst>
                                      </p:cBhvr>
                                      <p:to>
                                        <p:strVal val="visible"/>
                                      </p:to>
                                    </p:set>
                                    <p:animEffect transition="in" filter="wheel(1)">
                                      <p:cBhvr>
                                        <p:cTn id="52" dur="2000"/>
                                        <p:tgtEl>
                                          <p:spTgt spid="38"/>
                                        </p:tgtEl>
                                      </p:cBhvr>
                                    </p:animEffect>
                                  </p:childTnLst>
                                </p:cTn>
                              </p:par>
                            </p:childTnLst>
                          </p:cTn>
                        </p:par>
                      </p:childTnLst>
                    </p:cTn>
                  </p:par>
                  <p:par>
                    <p:cTn id="53" fill="hold">
                      <p:stCondLst>
                        <p:cond delay="indefinite"/>
                      </p:stCondLst>
                      <p:childTnLst>
                        <p:par>
                          <p:cTn id="54" fill="hold">
                            <p:stCondLst>
                              <p:cond delay="0"/>
                            </p:stCondLst>
                            <p:childTnLst>
                              <p:par>
                                <p:cTn id="55" presetID="21" presetClass="entr" presetSubtype="1" fill="hold" grpId="0" nodeType="clickEffect">
                                  <p:stCondLst>
                                    <p:cond delay="0"/>
                                  </p:stCondLst>
                                  <p:childTnLst>
                                    <p:set>
                                      <p:cBhvr>
                                        <p:cTn id="56" dur="1" fill="hold">
                                          <p:stCondLst>
                                            <p:cond delay="0"/>
                                          </p:stCondLst>
                                        </p:cTn>
                                        <p:tgtEl>
                                          <p:spTgt spid="31"/>
                                        </p:tgtEl>
                                        <p:attrNameLst>
                                          <p:attrName>style.visibility</p:attrName>
                                        </p:attrNameLst>
                                      </p:cBhvr>
                                      <p:to>
                                        <p:strVal val="visible"/>
                                      </p:to>
                                    </p:set>
                                    <p:animEffect transition="in" filter="wheel(1)">
                                      <p:cBhvr>
                                        <p:cTn id="57" dur="2000"/>
                                        <p:tgtEl>
                                          <p:spTgt spid="31"/>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47"/>
                                        </p:tgtEl>
                                        <p:attrNameLst>
                                          <p:attrName>style.visibility</p:attrName>
                                        </p:attrNameLst>
                                      </p:cBhvr>
                                      <p:to>
                                        <p:strVal val="visible"/>
                                      </p:to>
                                    </p:set>
                                    <p:animEffect transition="in" filter="wipe(down)">
                                      <p:cBhvr>
                                        <p:cTn id="62" dur="500"/>
                                        <p:tgtEl>
                                          <p:spTgt spid="47"/>
                                        </p:tgtEl>
                                      </p:cBhvr>
                                    </p:animEffect>
                                  </p:childTnLst>
                                </p:cTn>
                              </p:par>
                            </p:childTnLst>
                          </p:cTn>
                        </p:par>
                      </p:childTnLst>
                    </p:cTn>
                  </p:par>
                  <p:par>
                    <p:cTn id="63" fill="hold">
                      <p:stCondLst>
                        <p:cond delay="indefinite"/>
                      </p:stCondLst>
                      <p:childTnLst>
                        <p:par>
                          <p:cTn id="64" fill="hold">
                            <p:stCondLst>
                              <p:cond delay="0"/>
                            </p:stCondLst>
                            <p:childTnLst>
                              <p:par>
                                <p:cTn id="65" presetID="21" presetClass="entr" presetSubtype="1" fill="hold" grpId="0" nodeType="clickEffect">
                                  <p:stCondLst>
                                    <p:cond delay="0"/>
                                  </p:stCondLst>
                                  <p:childTnLst>
                                    <p:set>
                                      <p:cBhvr>
                                        <p:cTn id="66" dur="1" fill="hold">
                                          <p:stCondLst>
                                            <p:cond delay="0"/>
                                          </p:stCondLst>
                                        </p:cTn>
                                        <p:tgtEl>
                                          <p:spTgt spid="43"/>
                                        </p:tgtEl>
                                        <p:attrNameLst>
                                          <p:attrName>style.visibility</p:attrName>
                                        </p:attrNameLst>
                                      </p:cBhvr>
                                      <p:to>
                                        <p:strVal val="visible"/>
                                      </p:to>
                                    </p:set>
                                    <p:animEffect transition="in" filter="wheel(1)">
                                      <p:cBhvr>
                                        <p:cTn id="67" dur="2000"/>
                                        <p:tgtEl>
                                          <p:spTgt spid="43"/>
                                        </p:tgtEl>
                                      </p:cBhvr>
                                    </p:animEffect>
                                  </p:childTnLst>
                                </p:cTn>
                              </p:par>
                            </p:childTnLst>
                          </p:cTn>
                        </p:par>
                      </p:childTnLst>
                    </p:cTn>
                  </p:par>
                  <p:par>
                    <p:cTn id="68" fill="hold">
                      <p:stCondLst>
                        <p:cond delay="indefinite"/>
                      </p:stCondLst>
                      <p:childTnLst>
                        <p:par>
                          <p:cTn id="69" fill="hold">
                            <p:stCondLst>
                              <p:cond delay="0"/>
                            </p:stCondLst>
                            <p:childTnLst>
                              <p:par>
                                <p:cTn id="70" presetID="21" presetClass="entr" presetSubtype="1" fill="hold" grpId="0" nodeType="clickEffect">
                                  <p:stCondLst>
                                    <p:cond delay="0"/>
                                  </p:stCondLst>
                                  <p:childTnLst>
                                    <p:set>
                                      <p:cBhvr>
                                        <p:cTn id="71" dur="1" fill="hold">
                                          <p:stCondLst>
                                            <p:cond delay="0"/>
                                          </p:stCondLst>
                                        </p:cTn>
                                        <p:tgtEl>
                                          <p:spTgt spid="32"/>
                                        </p:tgtEl>
                                        <p:attrNameLst>
                                          <p:attrName>style.visibility</p:attrName>
                                        </p:attrNameLst>
                                      </p:cBhvr>
                                      <p:to>
                                        <p:strVal val="visible"/>
                                      </p:to>
                                    </p:set>
                                    <p:animEffect transition="in" filter="wheel(1)">
                                      <p:cBhvr>
                                        <p:cTn id="72" dur="2000"/>
                                        <p:tgtEl>
                                          <p:spTgt spid="32"/>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46"/>
                                        </p:tgtEl>
                                        <p:attrNameLst>
                                          <p:attrName>style.visibility</p:attrName>
                                        </p:attrNameLst>
                                      </p:cBhvr>
                                      <p:to>
                                        <p:strVal val="visible"/>
                                      </p:to>
                                    </p:set>
                                    <p:animEffect transition="in" filter="wipe(down)">
                                      <p:cBhvr>
                                        <p:cTn id="77" dur="500"/>
                                        <p:tgtEl>
                                          <p:spTgt spid="46"/>
                                        </p:tgtEl>
                                      </p:cBhvr>
                                    </p:animEffect>
                                  </p:childTnLst>
                                </p:cTn>
                              </p:par>
                            </p:childTnLst>
                          </p:cTn>
                        </p:par>
                      </p:childTnLst>
                    </p:cTn>
                  </p:par>
                  <p:par>
                    <p:cTn id="78" fill="hold">
                      <p:stCondLst>
                        <p:cond delay="indefinite"/>
                      </p:stCondLst>
                      <p:childTnLst>
                        <p:par>
                          <p:cTn id="79" fill="hold">
                            <p:stCondLst>
                              <p:cond delay="0"/>
                            </p:stCondLst>
                            <p:childTnLst>
                              <p:par>
                                <p:cTn id="80" presetID="21" presetClass="entr" presetSubtype="1" fill="hold" grpId="0" nodeType="clickEffect">
                                  <p:stCondLst>
                                    <p:cond delay="0"/>
                                  </p:stCondLst>
                                  <p:childTnLst>
                                    <p:set>
                                      <p:cBhvr>
                                        <p:cTn id="81" dur="1" fill="hold">
                                          <p:stCondLst>
                                            <p:cond delay="0"/>
                                          </p:stCondLst>
                                        </p:cTn>
                                        <p:tgtEl>
                                          <p:spTgt spid="45"/>
                                        </p:tgtEl>
                                        <p:attrNameLst>
                                          <p:attrName>style.visibility</p:attrName>
                                        </p:attrNameLst>
                                      </p:cBhvr>
                                      <p:to>
                                        <p:strVal val="visible"/>
                                      </p:to>
                                    </p:set>
                                    <p:animEffect transition="in" filter="wheel(1)">
                                      <p:cBhvr>
                                        <p:cTn id="82" dur="2000"/>
                                        <p:tgtEl>
                                          <p:spTgt spid="45"/>
                                        </p:tgtEl>
                                      </p:cBhvr>
                                    </p:animEffect>
                                  </p:childTnLst>
                                </p:cTn>
                              </p:par>
                            </p:childTnLst>
                          </p:cTn>
                        </p:par>
                      </p:childTnLst>
                    </p:cTn>
                  </p:par>
                  <p:par>
                    <p:cTn id="83" fill="hold">
                      <p:stCondLst>
                        <p:cond delay="indefinite"/>
                      </p:stCondLst>
                      <p:childTnLst>
                        <p:par>
                          <p:cTn id="84" fill="hold">
                            <p:stCondLst>
                              <p:cond delay="0"/>
                            </p:stCondLst>
                            <p:childTnLst>
                              <p:par>
                                <p:cTn id="85" presetID="21" presetClass="entr" presetSubtype="1" fill="hold" grpId="0" nodeType="clickEffect">
                                  <p:stCondLst>
                                    <p:cond delay="0"/>
                                  </p:stCondLst>
                                  <p:childTnLst>
                                    <p:set>
                                      <p:cBhvr>
                                        <p:cTn id="86" dur="1" fill="hold">
                                          <p:stCondLst>
                                            <p:cond delay="0"/>
                                          </p:stCondLst>
                                        </p:cTn>
                                        <p:tgtEl>
                                          <p:spTgt spid="33"/>
                                        </p:tgtEl>
                                        <p:attrNameLst>
                                          <p:attrName>style.visibility</p:attrName>
                                        </p:attrNameLst>
                                      </p:cBhvr>
                                      <p:to>
                                        <p:strVal val="visible"/>
                                      </p:to>
                                    </p:set>
                                    <p:animEffect transition="in" filter="wheel(1)">
                                      <p:cBhvr>
                                        <p:cTn id="87" dur="2000"/>
                                        <p:tgtEl>
                                          <p:spTgt spid="33"/>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grpId="0" nodeType="clickEffect">
                                  <p:stCondLst>
                                    <p:cond delay="0"/>
                                  </p:stCondLst>
                                  <p:childTnLst>
                                    <p:set>
                                      <p:cBhvr>
                                        <p:cTn id="91" dur="1" fill="hold">
                                          <p:stCondLst>
                                            <p:cond delay="0"/>
                                          </p:stCondLst>
                                        </p:cTn>
                                        <p:tgtEl>
                                          <p:spTgt spid="48"/>
                                        </p:tgtEl>
                                        <p:attrNameLst>
                                          <p:attrName>style.visibility</p:attrName>
                                        </p:attrNameLst>
                                      </p:cBhvr>
                                      <p:to>
                                        <p:strVal val="visible"/>
                                      </p:to>
                                    </p:set>
                                    <p:animEffect transition="in" filter="wipe(down)">
                                      <p:cBhvr>
                                        <p:cTn id="92" dur="500"/>
                                        <p:tgtEl>
                                          <p:spTgt spid="48"/>
                                        </p:tgtEl>
                                      </p:cBhvr>
                                    </p:animEffect>
                                  </p:childTnLst>
                                </p:cTn>
                              </p:par>
                            </p:childTnLst>
                          </p:cTn>
                        </p:par>
                      </p:childTnLst>
                    </p:cTn>
                  </p:par>
                  <p:par>
                    <p:cTn id="93" fill="hold">
                      <p:stCondLst>
                        <p:cond delay="indefinite"/>
                      </p:stCondLst>
                      <p:childTnLst>
                        <p:par>
                          <p:cTn id="94" fill="hold">
                            <p:stCondLst>
                              <p:cond delay="0"/>
                            </p:stCondLst>
                            <p:childTnLst>
                              <p:par>
                                <p:cTn id="95" presetID="21" presetClass="entr" presetSubtype="1" fill="hold" grpId="0" nodeType="clickEffect">
                                  <p:stCondLst>
                                    <p:cond delay="0"/>
                                  </p:stCondLst>
                                  <p:childTnLst>
                                    <p:set>
                                      <p:cBhvr>
                                        <p:cTn id="96" dur="1" fill="hold">
                                          <p:stCondLst>
                                            <p:cond delay="0"/>
                                          </p:stCondLst>
                                        </p:cTn>
                                        <p:tgtEl>
                                          <p:spTgt spid="44"/>
                                        </p:tgtEl>
                                        <p:attrNameLst>
                                          <p:attrName>style.visibility</p:attrName>
                                        </p:attrNameLst>
                                      </p:cBhvr>
                                      <p:to>
                                        <p:strVal val="visible"/>
                                      </p:to>
                                    </p:set>
                                    <p:animEffect transition="in" filter="wheel(1)">
                                      <p:cBhvr>
                                        <p:cTn id="97" dur="2000"/>
                                        <p:tgtEl>
                                          <p:spTgt spid="44"/>
                                        </p:tgtEl>
                                      </p:cBhvr>
                                    </p:animEffect>
                                  </p:childTnLst>
                                </p:cTn>
                              </p:par>
                            </p:childTnLst>
                          </p:cTn>
                        </p:par>
                      </p:childTnLst>
                    </p:cTn>
                  </p:par>
                  <p:par>
                    <p:cTn id="98" fill="hold">
                      <p:stCondLst>
                        <p:cond delay="indefinite"/>
                      </p:stCondLst>
                      <p:childTnLst>
                        <p:par>
                          <p:cTn id="99" fill="hold">
                            <p:stCondLst>
                              <p:cond delay="0"/>
                            </p:stCondLst>
                            <p:childTnLst>
                              <p:par>
                                <p:cTn id="100" presetID="21" presetClass="entr" presetSubtype="1" fill="hold" grpId="0" nodeType="clickEffect">
                                  <p:stCondLst>
                                    <p:cond delay="0"/>
                                  </p:stCondLst>
                                  <p:childTnLst>
                                    <p:set>
                                      <p:cBhvr>
                                        <p:cTn id="101" dur="1" fill="hold">
                                          <p:stCondLst>
                                            <p:cond delay="0"/>
                                          </p:stCondLst>
                                        </p:cTn>
                                        <p:tgtEl>
                                          <p:spTgt spid="36"/>
                                        </p:tgtEl>
                                        <p:attrNameLst>
                                          <p:attrName>style.visibility</p:attrName>
                                        </p:attrNameLst>
                                      </p:cBhvr>
                                      <p:to>
                                        <p:strVal val="visible"/>
                                      </p:to>
                                    </p:set>
                                    <p:animEffect transition="in" filter="wheel(1)">
                                      <p:cBhvr>
                                        <p:cTn id="102" dur="2000"/>
                                        <p:tgtEl>
                                          <p:spTgt spid="36"/>
                                        </p:tgtEl>
                                      </p:cBhvr>
                                    </p:animEffect>
                                  </p:childTnLst>
                                </p:cTn>
                              </p:par>
                            </p:childTnLst>
                          </p:cTn>
                        </p:par>
                      </p:childTnLst>
                    </p:cTn>
                  </p:par>
                  <p:par>
                    <p:cTn id="103" fill="hold">
                      <p:stCondLst>
                        <p:cond delay="indefinite"/>
                      </p:stCondLst>
                      <p:childTnLst>
                        <p:par>
                          <p:cTn id="104" fill="hold">
                            <p:stCondLst>
                              <p:cond delay="0"/>
                            </p:stCondLst>
                            <p:childTnLst>
                              <p:par>
                                <p:cTn id="105" presetID="21" presetClass="entr" presetSubtype="1" fill="hold" grpId="0" nodeType="clickEffect">
                                  <p:stCondLst>
                                    <p:cond delay="0"/>
                                  </p:stCondLst>
                                  <p:childTnLst>
                                    <p:set>
                                      <p:cBhvr>
                                        <p:cTn id="106" dur="1" fill="hold">
                                          <p:stCondLst>
                                            <p:cond delay="0"/>
                                          </p:stCondLst>
                                        </p:cTn>
                                        <p:tgtEl>
                                          <p:spTgt spid="49"/>
                                        </p:tgtEl>
                                        <p:attrNameLst>
                                          <p:attrName>style.visibility</p:attrName>
                                        </p:attrNameLst>
                                      </p:cBhvr>
                                      <p:to>
                                        <p:strVal val="visible"/>
                                      </p:to>
                                    </p:set>
                                    <p:animEffect transition="in" filter="wheel(1)">
                                      <p:cBhvr>
                                        <p:cTn id="107" dur="20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28" grpId="0" animBg="1"/>
      <p:bldP spid="29" grpId="0" animBg="1"/>
      <p:bldP spid="31" grpId="0" animBg="1"/>
      <p:bldP spid="32" grpId="0" animBg="1"/>
      <p:bldP spid="33"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444500" y="542925"/>
            <a:ext cx="11214100" cy="757130"/>
          </a:xfrm>
        </p:spPr>
        <p:txBody>
          <a:bodyPr/>
          <a:lstStyle/>
          <a:p>
            <a:pPr marL="457200" indent="-457200">
              <a:buFont typeface="Wingdings" panose="05000000000000000000" pitchFamily="2" charset="2"/>
              <a:buChar char="Ø"/>
            </a:pPr>
            <a:r>
              <a:rPr lang="en-US" sz="4800" dirty="0"/>
              <a:t>Introduction:-</a:t>
            </a:r>
          </a:p>
        </p:txBody>
      </p:sp>
      <p:sp>
        <p:nvSpPr>
          <p:cNvPr id="10" name="Text Placeholder 9">
            <a:extLst>
              <a:ext uri="{FF2B5EF4-FFF2-40B4-BE49-F238E27FC236}">
                <a16:creationId xmlns:a16="http://schemas.microsoft.com/office/drawing/2014/main" id="{EF2BC084-E6DB-4DE7-B309-042A85EBA700}"/>
              </a:ext>
            </a:extLst>
          </p:cNvPr>
          <p:cNvSpPr>
            <a:spLocks noGrp="1"/>
          </p:cNvSpPr>
          <p:nvPr>
            <p:ph type="body" sz="quarter" idx="13"/>
          </p:nvPr>
        </p:nvSpPr>
        <p:spPr>
          <a:xfrm>
            <a:off x="372939" y="1466359"/>
            <a:ext cx="7673782" cy="1761871"/>
          </a:xfrm>
        </p:spPr>
        <p:txBody>
          <a:bodyPr/>
          <a:lstStyle/>
          <a:p>
            <a:r>
              <a:rPr lang="en-US" sz="1400" b="1" dirty="0"/>
              <a:t>Prescriptive Analytics</a:t>
            </a:r>
            <a:r>
              <a:rPr lang="en-US" sz="1400" dirty="0"/>
              <a:t> is a type of data analytics that provides actionable recommendations for decision-making. It goes beyond understanding past data or predicting future trends by suggesting the best actions to achieve desired outcomes. Using techniques like optimization algorithms, simulations, and machine learning, it helps businesses optimize decisions in areas like supply chain, marketing, and finance. The goal is to improve decision-making, reduce costs, and gain a competitive advantage by recommending the most effective actions based on data insights.</a:t>
            </a:r>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a:lstStyle/>
          <a:p>
            <a:fld id="{C263D6C4-4840-40CC-AC84-17E24B3B7BDE}" type="slidenum">
              <a:rPr lang="en-US" smtClean="0"/>
              <a:pPr/>
              <a:t>3</a:t>
            </a:fld>
            <a:endParaRPr lang="en-US" dirty="0"/>
          </a:p>
        </p:txBody>
      </p:sp>
      <p:pic>
        <p:nvPicPr>
          <p:cNvPr id="3074" name="Picture 2" descr="What is Prescriptive Analytics? Definition &amp; Examples">
            <a:extLst>
              <a:ext uri="{FF2B5EF4-FFF2-40B4-BE49-F238E27FC236}">
                <a16:creationId xmlns:a16="http://schemas.microsoft.com/office/drawing/2014/main" id="{06307BEF-0026-E5E9-D8FD-7303FF29E1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36651" y="3680781"/>
            <a:ext cx="4855028" cy="303431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46F44D59-106A-7C9C-E376-399A68166A2A}"/>
              </a:ext>
            </a:extLst>
          </p:cNvPr>
          <p:cNvSpPr/>
          <p:nvPr/>
        </p:nvSpPr>
        <p:spPr>
          <a:xfrm>
            <a:off x="372939" y="1466359"/>
            <a:ext cx="7673782" cy="2048118"/>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a:extLst>
              <a:ext uri="{FF2B5EF4-FFF2-40B4-BE49-F238E27FC236}">
                <a16:creationId xmlns:a16="http://schemas.microsoft.com/office/drawing/2014/main" id="{63E86175-171B-3CFD-754D-F23444E023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8322" y="299844"/>
            <a:ext cx="3986874" cy="210310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28" name="Picture 4" descr="Prescriptive Analytics - Promethean Software Services, Inc.">
            <a:extLst>
              <a:ext uri="{FF2B5EF4-FFF2-40B4-BE49-F238E27FC236}">
                <a16:creationId xmlns:a16="http://schemas.microsoft.com/office/drawing/2014/main" id="{43534FAF-9BA4-FD69-B897-F45CB4FE84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2939" y="3801227"/>
            <a:ext cx="4756381" cy="279342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348601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randombar(horizontal)">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028"/>
                                        </p:tgtEl>
                                        <p:attrNameLst>
                                          <p:attrName>style.visibility</p:attrName>
                                        </p:attrNameLst>
                                      </p:cBhvr>
                                      <p:to>
                                        <p:strVal val="visible"/>
                                      </p:to>
                                    </p:set>
                                    <p:animEffect transition="in" filter="randombar(horizontal)">
                                      <p:cBhvr>
                                        <p:cTn id="17" dur="500"/>
                                        <p:tgtEl>
                                          <p:spTgt spid="1028"/>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heel(1)">
                                      <p:cBhvr>
                                        <p:cTn id="22" dur="20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0">
                                            <p:txEl>
                                              <p:pRg st="0" end="0"/>
                                            </p:txEl>
                                          </p:spTgt>
                                        </p:tgtEl>
                                        <p:attrNameLst>
                                          <p:attrName>style.visibility</p:attrName>
                                        </p:attrNameLst>
                                      </p:cBhvr>
                                      <p:to>
                                        <p:strVal val="visible"/>
                                      </p:to>
                                    </p:set>
                                    <p:animEffect transition="in" filter="wipe(down)">
                                      <p:cBhvr>
                                        <p:cTn id="27" dur="500"/>
                                        <p:tgtEl>
                                          <p:spTgt spid="10">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1" presetClass="entr" presetSubtype="1" fill="hold" nodeType="clickEffect">
                                  <p:stCondLst>
                                    <p:cond delay="0"/>
                                  </p:stCondLst>
                                  <p:childTnLst>
                                    <p:set>
                                      <p:cBhvr>
                                        <p:cTn id="31" dur="1" fill="hold">
                                          <p:stCondLst>
                                            <p:cond delay="0"/>
                                          </p:stCondLst>
                                        </p:cTn>
                                        <p:tgtEl>
                                          <p:spTgt spid="3074"/>
                                        </p:tgtEl>
                                        <p:attrNameLst>
                                          <p:attrName>style.visibility</p:attrName>
                                        </p:attrNameLst>
                                      </p:cBhvr>
                                      <p:to>
                                        <p:strVal val="visible"/>
                                      </p:to>
                                    </p:set>
                                    <p:animEffect transition="in" filter="wheel(1)">
                                      <p:cBhvr>
                                        <p:cTn id="32" dur="20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build="p"/>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p:txBody>
          <a:bodyPr/>
          <a:lstStyle/>
          <a:p>
            <a:pPr marL="457200" indent="-457200">
              <a:buFont typeface="Wingdings" panose="05000000000000000000" pitchFamily="2" charset="2"/>
              <a:buChar char="Ø"/>
            </a:pPr>
            <a:r>
              <a:rPr lang="en-IN" dirty="0"/>
              <a:t>Prescriptive Analytics hook:</a:t>
            </a:r>
            <a:endParaRPr lang="en-US" dirty="0"/>
          </a:p>
        </p:txBody>
      </p:sp>
      <p:pic>
        <p:nvPicPr>
          <p:cNvPr id="20" name="Picture Placeholder 19" descr="Triangular pattern design with dimension">
            <a:extLst>
              <a:ext uri="{FF2B5EF4-FFF2-40B4-BE49-F238E27FC236}">
                <a16:creationId xmlns:a16="http://schemas.microsoft.com/office/drawing/2014/main" id="{3DCA2B8E-64D3-7645-8DEB-688ED5756F52}"/>
              </a:ext>
            </a:extLst>
          </p:cNvPr>
          <p:cNvPicPr>
            <a:picLocks noGrp="1" noChangeAspect="1"/>
          </p:cNvPicPr>
          <p:nvPr>
            <p:ph type="pic" sz="quarter" idx="19"/>
          </p:nvPr>
        </p:nvPicPr>
        <p:blipFill>
          <a:blip r:embed="rId2">
            <a:extLst>
              <a:ext uri="{28A0092B-C50C-407E-A947-70E740481C1C}">
                <a14:useLocalDpi xmlns:a14="http://schemas.microsoft.com/office/drawing/2010/main" val="0"/>
              </a:ext>
            </a:extLst>
          </a:blip>
          <a:srcRect/>
          <a:stretch>
            <a:fillRect/>
          </a:stretch>
        </p:blipFill>
        <p:spPr>
          <a:xfrm>
            <a:off x="0" y="6492875"/>
            <a:ext cx="12192002" cy="365125"/>
          </a:xfrm>
        </p:spPr>
      </p:pic>
      <p:sp>
        <p:nvSpPr>
          <p:cNvPr id="2" name="Slide Number Placeholder 1">
            <a:extLst>
              <a:ext uri="{FF2B5EF4-FFF2-40B4-BE49-F238E27FC236}">
                <a16:creationId xmlns:a16="http://schemas.microsoft.com/office/drawing/2014/main" id="{2F478C69-0A1D-45FF-8600-ED903803FFE1}"/>
              </a:ext>
            </a:extLst>
          </p:cNvPr>
          <p:cNvSpPr>
            <a:spLocks noGrp="1"/>
          </p:cNvSpPr>
          <p:nvPr>
            <p:ph type="sldNum" sz="quarter" idx="12"/>
          </p:nvPr>
        </p:nvSpPr>
        <p:spPr/>
        <p:txBody>
          <a:bodyPr/>
          <a:lstStyle/>
          <a:p>
            <a:fld id="{C263D6C4-4840-40CC-AC84-17E24B3B7BDE}" type="slidenum">
              <a:rPr lang="en-US" smtClean="0"/>
              <a:pPr/>
              <a:t>4</a:t>
            </a:fld>
            <a:endParaRPr lang="en-US" dirty="0"/>
          </a:p>
        </p:txBody>
      </p:sp>
      <p:sp>
        <p:nvSpPr>
          <p:cNvPr id="7" name="Text Placeholder 6">
            <a:extLst>
              <a:ext uri="{FF2B5EF4-FFF2-40B4-BE49-F238E27FC236}">
                <a16:creationId xmlns:a16="http://schemas.microsoft.com/office/drawing/2014/main" id="{2E83957A-5FE3-87DC-B82B-8FE9E6DBC820}"/>
              </a:ext>
            </a:extLst>
          </p:cNvPr>
          <p:cNvSpPr>
            <a:spLocks noGrp="1"/>
          </p:cNvSpPr>
          <p:nvPr>
            <p:ph type="body" sz="quarter" idx="18"/>
          </p:nvPr>
        </p:nvSpPr>
        <p:spPr>
          <a:xfrm>
            <a:off x="337408" y="2397056"/>
            <a:ext cx="6410129" cy="1463040"/>
          </a:xfrm>
        </p:spPr>
        <p:txBody>
          <a:bodyPr/>
          <a:lstStyle/>
          <a:p>
            <a:r>
              <a:rPr lang="en-US" sz="2000" dirty="0"/>
              <a:t>"Imagine having the power to not only predict the future but also to shape it—prescriptive analytics turns data into action, providing you with the best strategies to make smarter, faster decisions and drive success."</a:t>
            </a:r>
            <a:endParaRPr lang="en-IN" sz="2000" dirty="0">
              <a:solidFill>
                <a:schemeClr val="accent2"/>
              </a:solidFill>
            </a:endParaRPr>
          </a:p>
        </p:txBody>
      </p:sp>
      <p:sp>
        <p:nvSpPr>
          <p:cNvPr id="3" name="Rectangle 2">
            <a:extLst>
              <a:ext uri="{FF2B5EF4-FFF2-40B4-BE49-F238E27FC236}">
                <a16:creationId xmlns:a16="http://schemas.microsoft.com/office/drawing/2014/main" id="{663DB7A9-DBF7-40AD-488E-1CC31B903BB1}"/>
              </a:ext>
            </a:extLst>
          </p:cNvPr>
          <p:cNvSpPr/>
          <p:nvPr/>
        </p:nvSpPr>
        <p:spPr>
          <a:xfrm>
            <a:off x="195748" y="2174789"/>
            <a:ext cx="6410129" cy="1610876"/>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5D9F596D-5C9B-EEBE-F125-7432BD733805}"/>
              </a:ext>
            </a:extLst>
          </p:cNvPr>
          <p:cNvPicPr>
            <a:picLocks noChangeAspect="1"/>
          </p:cNvPicPr>
          <p:nvPr/>
        </p:nvPicPr>
        <p:blipFill>
          <a:blip r:embed="rId3"/>
          <a:stretch>
            <a:fillRect/>
          </a:stretch>
        </p:blipFill>
        <p:spPr>
          <a:xfrm>
            <a:off x="6889197" y="1895645"/>
            <a:ext cx="4965395" cy="3351857"/>
          </a:xfrm>
          <a:prstGeom prst="rect">
            <a:avLst/>
          </a:prstGeom>
          <a:ln>
            <a:noFill/>
          </a:ln>
          <a:effectLst>
            <a:softEdge rad="112500"/>
          </a:effectLst>
        </p:spPr>
      </p:pic>
    </p:spTree>
    <p:extLst>
      <p:ext uri="{BB962C8B-B14F-4D97-AF65-F5344CB8AC3E}">
        <p14:creationId xmlns:p14="http://schemas.microsoft.com/office/powerpoint/2010/main" val="45118773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circle(in)">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heel(1)">
                                      <p:cBhvr>
                                        <p:cTn id="17" dur="20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barn(inVertical)">
                                      <p:cBhvr>
                                        <p:cTn id="2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build="p"/>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668EE-A775-15A0-87B7-34D391488F57}"/>
              </a:ext>
            </a:extLst>
          </p:cNvPr>
          <p:cNvSpPr>
            <a:spLocks noGrp="1"/>
          </p:cNvSpPr>
          <p:nvPr>
            <p:ph type="title"/>
          </p:nvPr>
        </p:nvSpPr>
        <p:spPr>
          <a:xfrm>
            <a:off x="67350" y="349513"/>
            <a:ext cx="6887176" cy="978729"/>
          </a:xfrm>
        </p:spPr>
        <p:txBody>
          <a:bodyPr/>
          <a:lstStyle/>
          <a:p>
            <a:pPr marL="457200" indent="-457200">
              <a:buFont typeface="Wingdings" panose="05000000000000000000" pitchFamily="2" charset="2"/>
              <a:buChar char="Ø"/>
            </a:pPr>
            <a:r>
              <a:rPr lang="en-US" dirty="0"/>
              <a:t>Story: Optimizing Delivery Routes with Prescriptive Analytics:-</a:t>
            </a:r>
            <a:endParaRPr lang="en-IN" dirty="0"/>
          </a:p>
        </p:txBody>
      </p:sp>
      <p:sp>
        <p:nvSpPr>
          <p:cNvPr id="4" name="Slide Number Placeholder 3">
            <a:extLst>
              <a:ext uri="{FF2B5EF4-FFF2-40B4-BE49-F238E27FC236}">
                <a16:creationId xmlns:a16="http://schemas.microsoft.com/office/drawing/2014/main" id="{399E3C83-14EE-3021-3351-F83185A48BB8}"/>
              </a:ext>
            </a:extLst>
          </p:cNvPr>
          <p:cNvSpPr>
            <a:spLocks noGrp="1"/>
          </p:cNvSpPr>
          <p:nvPr>
            <p:ph type="sldNum" sz="quarter" idx="12"/>
          </p:nvPr>
        </p:nvSpPr>
        <p:spPr/>
        <p:txBody>
          <a:bodyPr/>
          <a:lstStyle/>
          <a:p>
            <a:fld id="{C263D6C4-4840-40CC-AC84-17E24B3B7BDE}" type="slidenum">
              <a:rPr lang="en-US" noProof="0" smtClean="0"/>
              <a:pPr/>
              <a:t>5</a:t>
            </a:fld>
            <a:endParaRPr lang="en-US" noProof="0" dirty="0"/>
          </a:p>
        </p:txBody>
      </p:sp>
      <p:sp>
        <p:nvSpPr>
          <p:cNvPr id="15" name="Rectangle 14">
            <a:extLst>
              <a:ext uri="{FF2B5EF4-FFF2-40B4-BE49-F238E27FC236}">
                <a16:creationId xmlns:a16="http://schemas.microsoft.com/office/drawing/2014/main" id="{7DDDBD73-898B-6D97-CE71-579329A6DAF1}"/>
              </a:ext>
            </a:extLst>
          </p:cNvPr>
          <p:cNvSpPr/>
          <p:nvPr/>
        </p:nvSpPr>
        <p:spPr>
          <a:xfrm>
            <a:off x="3894437" y="1705045"/>
            <a:ext cx="7867135" cy="611946"/>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912EED5A-9576-AA87-8240-1D0B3CB5068E}"/>
              </a:ext>
            </a:extLst>
          </p:cNvPr>
          <p:cNvSpPr/>
          <p:nvPr/>
        </p:nvSpPr>
        <p:spPr>
          <a:xfrm>
            <a:off x="3894437" y="2474290"/>
            <a:ext cx="7867135" cy="611946"/>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134CAA08-FD25-6D5E-F949-CB3343F0FC9D}"/>
              </a:ext>
            </a:extLst>
          </p:cNvPr>
          <p:cNvSpPr/>
          <p:nvPr/>
        </p:nvSpPr>
        <p:spPr>
          <a:xfrm>
            <a:off x="3888088" y="3496575"/>
            <a:ext cx="7867135" cy="611946"/>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B2DB658A-5DA0-0256-C12D-AE023B5FB769}"/>
              </a:ext>
            </a:extLst>
          </p:cNvPr>
          <p:cNvSpPr/>
          <p:nvPr/>
        </p:nvSpPr>
        <p:spPr>
          <a:xfrm>
            <a:off x="3894437" y="4342522"/>
            <a:ext cx="7867135" cy="824556"/>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B6503A2D-E9E5-E1FA-77E8-3E0EF84DB2CB}"/>
              </a:ext>
            </a:extLst>
          </p:cNvPr>
          <p:cNvSpPr/>
          <p:nvPr/>
        </p:nvSpPr>
        <p:spPr>
          <a:xfrm>
            <a:off x="3888088" y="5764363"/>
            <a:ext cx="7867135" cy="824556"/>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1" name="Straight Connector 20">
            <a:extLst>
              <a:ext uri="{FF2B5EF4-FFF2-40B4-BE49-F238E27FC236}">
                <a16:creationId xmlns:a16="http://schemas.microsoft.com/office/drawing/2014/main" id="{441A2A51-DB4A-E8E0-0544-6AE6D4A3EAB2}"/>
              </a:ext>
            </a:extLst>
          </p:cNvPr>
          <p:cNvCxnSpPr>
            <a:cxnSpLocks/>
            <a:endCxn id="15" idx="1"/>
          </p:cNvCxnSpPr>
          <p:nvPr/>
        </p:nvCxnSpPr>
        <p:spPr>
          <a:xfrm>
            <a:off x="890546" y="1987826"/>
            <a:ext cx="3003891" cy="23192"/>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25" name="Straight Connector 24">
            <a:extLst>
              <a:ext uri="{FF2B5EF4-FFF2-40B4-BE49-F238E27FC236}">
                <a16:creationId xmlns:a16="http://schemas.microsoft.com/office/drawing/2014/main" id="{FF313D26-E459-0E8C-06CA-C308A267D26A}"/>
              </a:ext>
            </a:extLst>
          </p:cNvPr>
          <p:cNvCxnSpPr>
            <a:cxnSpLocks/>
          </p:cNvCxnSpPr>
          <p:nvPr/>
        </p:nvCxnSpPr>
        <p:spPr>
          <a:xfrm>
            <a:off x="829534" y="2769059"/>
            <a:ext cx="3003891" cy="23192"/>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26" name="Straight Connector 25">
            <a:extLst>
              <a:ext uri="{FF2B5EF4-FFF2-40B4-BE49-F238E27FC236}">
                <a16:creationId xmlns:a16="http://schemas.microsoft.com/office/drawing/2014/main" id="{CC110DDB-2553-CD90-4B95-53E80E7BA611}"/>
              </a:ext>
            </a:extLst>
          </p:cNvPr>
          <p:cNvCxnSpPr>
            <a:cxnSpLocks/>
          </p:cNvCxnSpPr>
          <p:nvPr/>
        </p:nvCxnSpPr>
        <p:spPr>
          <a:xfrm>
            <a:off x="829535" y="3772366"/>
            <a:ext cx="3003891" cy="23192"/>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27" name="Straight Connector 26">
            <a:extLst>
              <a:ext uri="{FF2B5EF4-FFF2-40B4-BE49-F238E27FC236}">
                <a16:creationId xmlns:a16="http://schemas.microsoft.com/office/drawing/2014/main" id="{AE263B2B-D68A-B54B-545E-3CDE5D538D53}"/>
              </a:ext>
            </a:extLst>
          </p:cNvPr>
          <p:cNvCxnSpPr>
            <a:cxnSpLocks/>
          </p:cNvCxnSpPr>
          <p:nvPr/>
        </p:nvCxnSpPr>
        <p:spPr>
          <a:xfrm>
            <a:off x="890548" y="4718707"/>
            <a:ext cx="3003891" cy="23192"/>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28" name="Straight Connector 27">
            <a:extLst>
              <a:ext uri="{FF2B5EF4-FFF2-40B4-BE49-F238E27FC236}">
                <a16:creationId xmlns:a16="http://schemas.microsoft.com/office/drawing/2014/main" id="{3021BE54-1E9A-1588-D8AE-27357E6C54EF}"/>
              </a:ext>
            </a:extLst>
          </p:cNvPr>
          <p:cNvCxnSpPr>
            <a:cxnSpLocks/>
          </p:cNvCxnSpPr>
          <p:nvPr/>
        </p:nvCxnSpPr>
        <p:spPr>
          <a:xfrm>
            <a:off x="884197" y="6153449"/>
            <a:ext cx="3003891" cy="23192"/>
          </a:xfrm>
          <a:prstGeom prst="line">
            <a:avLst/>
          </a:prstGeom>
          <a:ln/>
        </p:spPr>
        <p:style>
          <a:lnRef idx="3">
            <a:schemeClr val="accent2"/>
          </a:lnRef>
          <a:fillRef idx="0">
            <a:schemeClr val="accent2"/>
          </a:fillRef>
          <a:effectRef idx="2">
            <a:schemeClr val="accent2"/>
          </a:effectRef>
          <a:fontRef idx="minor">
            <a:schemeClr val="tx1"/>
          </a:fontRef>
        </p:style>
      </p:cxnSp>
      <p:sp>
        <p:nvSpPr>
          <p:cNvPr id="29" name="Oval 28">
            <a:extLst>
              <a:ext uri="{FF2B5EF4-FFF2-40B4-BE49-F238E27FC236}">
                <a16:creationId xmlns:a16="http://schemas.microsoft.com/office/drawing/2014/main" id="{0A28DB88-B513-5F15-CE57-92DB00E96F3F}"/>
              </a:ext>
            </a:extLst>
          </p:cNvPr>
          <p:cNvSpPr/>
          <p:nvPr/>
        </p:nvSpPr>
        <p:spPr>
          <a:xfrm>
            <a:off x="294198" y="1687601"/>
            <a:ext cx="715618" cy="61194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Oval 29">
            <a:extLst>
              <a:ext uri="{FF2B5EF4-FFF2-40B4-BE49-F238E27FC236}">
                <a16:creationId xmlns:a16="http://schemas.microsoft.com/office/drawing/2014/main" id="{4D2B93B5-04AA-A8CD-75F2-003C143B2271}"/>
              </a:ext>
            </a:extLst>
          </p:cNvPr>
          <p:cNvSpPr/>
          <p:nvPr/>
        </p:nvSpPr>
        <p:spPr>
          <a:xfrm>
            <a:off x="294198" y="2493933"/>
            <a:ext cx="715618" cy="61194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id="{A6AD13B2-A710-2DAF-4A32-34423616E040}"/>
              </a:ext>
            </a:extLst>
          </p:cNvPr>
          <p:cNvSpPr/>
          <p:nvPr/>
        </p:nvSpPr>
        <p:spPr>
          <a:xfrm>
            <a:off x="235888" y="3423985"/>
            <a:ext cx="715618" cy="61194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Oval 31">
            <a:extLst>
              <a:ext uri="{FF2B5EF4-FFF2-40B4-BE49-F238E27FC236}">
                <a16:creationId xmlns:a16="http://schemas.microsoft.com/office/drawing/2014/main" id="{808D0862-2DE5-69B6-3F19-B8C013B5C914}"/>
              </a:ext>
            </a:extLst>
          </p:cNvPr>
          <p:cNvSpPr/>
          <p:nvPr/>
        </p:nvSpPr>
        <p:spPr>
          <a:xfrm>
            <a:off x="241189" y="4446642"/>
            <a:ext cx="715618" cy="61194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Oval 32">
            <a:extLst>
              <a:ext uri="{FF2B5EF4-FFF2-40B4-BE49-F238E27FC236}">
                <a16:creationId xmlns:a16="http://schemas.microsoft.com/office/drawing/2014/main" id="{6598D162-E819-E592-3F7E-DF780E8689DE}"/>
              </a:ext>
            </a:extLst>
          </p:cNvPr>
          <p:cNvSpPr/>
          <p:nvPr/>
        </p:nvSpPr>
        <p:spPr>
          <a:xfrm>
            <a:off x="318327" y="5839122"/>
            <a:ext cx="715618" cy="61194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Star: 4 Points 33">
            <a:extLst>
              <a:ext uri="{FF2B5EF4-FFF2-40B4-BE49-F238E27FC236}">
                <a16:creationId xmlns:a16="http://schemas.microsoft.com/office/drawing/2014/main" id="{660677FD-1F17-93F5-022A-16147BD19297}"/>
              </a:ext>
            </a:extLst>
          </p:cNvPr>
          <p:cNvSpPr/>
          <p:nvPr/>
        </p:nvSpPr>
        <p:spPr>
          <a:xfrm>
            <a:off x="481250" y="1827446"/>
            <a:ext cx="357809" cy="382727"/>
          </a:xfrm>
          <a:prstGeom prst="star4">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Star: 4 Points 34">
            <a:extLst>
              <a:ext uri="{FF2B5EF4-FFF2-40B4-BE49-F238E27FC236}">
                <a16:creationId xmlns:a16="http://schemas.microsoft.com/office/drawing/2014/main" id="{A726B90E-196B-72D4-D1A7-59774465075C}"/>
              </a:ext>
            </a:extLst>
          </p:cNvPr>
          <p:cNvSpPr/>
          <p:nvPr/>
        </p:nvSpPr>
        <p:spPr>
          <a:xfrm>
            <a:off x="430428" y="4550535"/>
            <a:ext cx="357809" cy="382727"/>
          </a:xfrm>
          <a:prstGeom prst="star4">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Star: 4 Points 35">
            <a:extLst>
              <a:ext uri="{FF2B5EF4-FFF2-40B4-BE49-F238E27FC236}">
                <a16:creationId xmlns:a16="http://schemas.microsoft.com/office/drawing/2014/main" id="{A9D8FFE9-35D1-048C-1716-A60BC5800CB1}"/>
              </a:ext>
            </a:extLst>
          </p:cNvPr>
          <p:cNvSpPr/>
          <p:nvPr/>
        </p:nvSpPr>
        <p:spPr>
          <a:xfrm>
            <a:off x="462875" y="3551843"/>
            <a:ext cx="343975" cy="403143"/>
          </a:xfrm>
          <a:prstGeom prst="star4">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Star: 4 Points 36">
            <a:extLst>
              <a:ext uri="{FF2B5EF4-FFF2-40B4-BE49-F238E27FC236}">
                <a16:creationId xmlns:a16="http://schemas.microsoft.com/office/drawing/2014/main" id="{9B7FF2A3-A019-A022-E240-A291AFB612B8}"/>
              </a:ext>
            </a:extLst>
          </p:cNvPr>
          <p:cNvSpPr/>
          <p:nvPr/>
        </p:nvSpPr>
        <p:spPr>
          <a:xfrm>
            <a:off x="470596" y="2601144"/>
            <a:ext cx="357809" cy="382727"/>
          </a:xfrm>
          <a:prstGeom prst="star4">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Star: 4 Points 37">
            <a:extLst>
              <a:ext uri="{FF2B5EF4-FFF2-40B4-BE49-F238E27FC236}">
                <a16:creationId xmlns:a16="http://schemas.microsoft.com/office/drawing/2014/main" id="{44037678-5A3A-15E3-997B-7D4EC5312271}"/>
              </a:ext>
            </a:extLst>
          </p:cNvPr>
          <p:cNvSpPr/>
          <p:nvPr/>
        </p:nvSpPr>
        <p:spPr>
          <a:xfrm>
            <a:off x="502453" y="5973681"/>
            <a:ext cx="357809" cy="382727"/>
          </a:xfrm>
          <a:prstGeom prst="star4">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0" name="Picture 39">
            <a:extLst>
              <a:ext uri="{FF2B5EF4-FFF2-40B4-BE49-F238E27FC236}">
                <a16:creationId xmlns:a16="http://schemas.microsoft.com/office/drawing/2014/main" id="{8D58D0E0-35C0-6F1B-0F7B-4A5204E4A71F}"/>
              </a:ext>
            </a:extLst>
          </p:cNvPr>
          <p:cNvPicPr>
            <a:picLocks noChangeAspect="1"/>
          </p:cNvPicPr>
          <p:nvPr/>
        </p:nvPicPr>
        <p:blipFill>
          <a:blip r:embed="rId2"/>
          <a:stretch>
            <a:fillRect/>
          </a:stretch>
        </p:blipFill>
        <p:spPr>
          <a:xfrm>
            <a:off x="8326223" y="280917"/>
            <a:ext cx="3429000" cy="1307128"/>
          </a:xfrm>
          <a:prstGeom prst="rect">
            <a:avLst/>
          </a:prstGeom>
          <a:ln>
            <a:noFill/>
          </a:ln>
          <a:effectLst>
            <a:softEdge rad="112500"/>
          </a:effectLst>
        </p:spPr>
      </p:pic>
      <p:sp>
        <p:nvSpPr>
          <p:cNvPr id="44" name="TextBox 43">
            <a:extLst>
              <a:ext uri="{FF2B5EF4-FFF2-40B4-BE49-F238E27FC236}">
                <a16:creationId xmlns:a16="http://schemas.microsoft.com/office/drawing/2014/main" id="{E641AB43-A361-4015-D399-8EFCCEA7206A}"/>
              </a:ext>
            </a:extLst>
          </p:cNvPr>
          <p:cNvSpPr txBox="1"/>
          <p:nvPr/>
        </p:nvSpPr>
        <p:spPr>
          <a:xfrm>
            <a:off x="3933613" y="1705045"/>
            <a:ext cx="7666758" cy="1215717"/>
          </a:xfrm>
          <a:prstGeom prst="rect">
            <a:avLst/>
          </a:prstGeom>
          <a:noFill/>
        </p:spPr>
        <p:txBody>
          <a:bodyPr wrap="square" rtlCol="0">
            <a:spAutoFit/>
          </a:bodyPr>
          <a:lstStyle/>
          <a:p>
            <a:r>
              <a:rPr lang="en-US" sz="1100" dirty="0">
                <a:solidFill>
                  <a:schemeClr val="bg1"/>
                </a:solidFill>
                <a:highlight>
                  <a:srgbClr val="1B6872"/>
                </a:highlight>
              </a:rPr>
              <a:t>At a logistics company, </a:t>
            </a:r>
            <a:r>
              <a:rPr lang="en-US" sz="1100" i="1" dirty="0">
                <a:solidFill>
                  <a:schemeClr val="bg1"/>
                </a:solidFill>
                <a:highlight>
                  <a:srgbClr val="1B6872"/>
                </a:highlight>
              </a:rPr>
              <a:t>FastTrack Delivery</a:t>
            </a:r>
            <a:r>
              <a:rPr lang="en-US" sz="1100" dirty="0">
                <a:solidFill>
                  <a:schemeClr val="bg1"/>
                </a:solidFill>
                <a:highlight>
                  <a:srgbClr val="1B6872"/>
                </a:highlight>
              </a:rPr>
              <a:t>, business was booming, but so were the challenges. They had hundreds of trucks delivering packages across the city every day. Although they had a general idea of the most efficient routes, traffic jams, weather conditions, and sudden delays often caused delays, leading to late deliveries and frustrated customers.</a:t>
            </a:r>
          </a:p>
          <a:p>
            <a:endParaRPr lang="en-US" sz="1100" dirty="0">
              <a:solidFill>
                <a:schemeClr val="bg1"/>
              </a:solidFill>
            </a:endParaRPr>
          </a:p>
          <a:p>
            <a:endParaRPr lang="en-US" sz="1100" dirty="0">
              <a:solidFill>
                <a:schemeClr val="bg1"/>
              </a:solidFill>
            </a:endParaRPr>
          </a:p>
          <a:p>
            <a:endParaRPr lang="en-IN" dirty="0"/>
          </a:p>
        </p:txBody>
      </p:sp>
      <p:sp>
        <p:nvSpPr>
          <p:cNvPr id="45" name="TextBox 44">
            <a:extLst>
              <a:ext uri="{FF2B5EF4-FFF2-40B4-BE49-F238E27FC236}">
                <a16:creationId xmlns:a16="http://schemas.microsoft.com/office/drawing/2014/main" id="{6D1BF32F-B7CE-9FD5-138D-7635AD0EF418}"/>
              </a:ext>
            </a:extLst>
          </p:cNvPr>
          <p:cNvSpPr txBox="1"/>
          <p:nvPr/>
        </p:nvSpPr>
        <p:spPr>
          <a:xfrm>
            <a:off x="3933613" y="2492287"/>
            <a:ext cx="7666758" cy="854080"/>
          </a:xfrm>
          <a:prstGeom prst="rect">
            <a:avLst/>
          </a:prstGeom>
          <a:noFill/>
        </p:spPr>
        <p:txBody>
          <a:bodyPr wrap="square" rtlCol="0">
            <a:spAutoFit/>
          </a:bodyPr>
          <a:lstStyle/>
          <a:p>
            <a:r>
              <a:rPr lang="en-US" sz="1050" dirty="0">
                <a:solidFill>
                  <a:schemeClr val="bg1"/>
                </a:solidFill>
                <a:highlight>
                  <a:srgbClr val="1B6872"/>
                </a:highlight>
              </a:rPr>
              <a:t>One day, the company decided to implement </a:t>
            </a:r>
            <a:r>
              <a:rPr lang="en-US" sz="1050" b="1" dirty="0">
                <a:solidFill>
                  <a:schemeClr val="bg1"/>
                </a:solidFill>
                <a:highlight>
                  <a:srgbClr val="1B6872"/>
                </a:highlight>
              </a:rPr>
              <a:t>prescriptive analytics</a:t>
            </a:r>
            <a:r>
              <a:rPr lang="en-US" sz="1050" dirty="0">
                <a:solidFill>
                  <a:schemeClr val="bg1"/>
                </a:solidFill>
                <a:highlight>
                  <a:srgbClr val="1B6872"/>
                </a:highlight>
              </a:rPr>
              <a:t> to improve their operations. They integrated real-time traffic data, weather forecasts, and customer demand patterns into their system. The system then used optimization algorithms to analyze all this data and suggest the most efficient routes for each delivery truck.</a:t>
            </a:r>
          </a:p>
          <a:p>
            <a:endParaRPr lang="en-IN" dirty="0"/>
          </a:p>
        </p:txBody>
      </p:sp>
      <p:sp>
        <p:nvSpPr>
          <p:cNvPr id="47" name="TextBox 46">
            <a:extLst>
              <a:ext uri="{FF2B5EF4-FFF2-40B4-BE49-F238E27FC236}">
                <a16:creationId xmlns:a16="http://schemas.microsoft.com/office/drawing/2014/main" id="{6CF77EB2-FDD1-1308-DB42-2E07EC23B5C3}"/>
              </a:ext>
            </a:extLst>
          </p:cNvPr>
          <p:cNvSpPr txBox="1"/>
          <p:nvPr/>
        </p:nvSpPr>
        <p:spPr>
          <a:xfrm>
            <a:off x="3933613" y="3542981"/>
            <a:ext cx="7724987" cy="1131079"/>
          </a:xfrm>
          <a:prstGeom prst="rect">
            <a:avLst/>
          </a:prstGeom>
          <a:noFill/>
        </p:spPr>
        <p:txBody>
          <a:bodyPr wrap="square">
            <a:spAutoFit/>
          </a:bodyPr>
          <a:lstStyle/>
          <a:p>
            <a:r>
              <a:rPr lang="en-US" sz="1050" dirty="0">
                <a:solidFill>
                  <a:schemeClr val="bg1"/>
                </a:solidFill>
                <a:highlight>
                  <a:srgbClr val="1B6872"/>
                </a:highlight>
              </a:rPr>
              <a:t>For example, one of the trucks was scheduled to make deliveries during rush hour. The prescriptive analytics tool suggested an alternative route that avoided a traffic-prone area and recommended shifting some deliveries to a later time when traffic would be lighter.</a:t>
            </a:r>
          </a:p>
          <a:p>
            <a:endParaRPr lang="en-US" sz="1800" dirty="0">
              <a:solidFill>
                <a:schemeClr val="bg1"/>
              </a:solidFill>
              <a:highlight>
                <a:srgbClr val="1B6872"/>
              </a:highlight>
            </a:endParaRPr>
          </a:p>
          <a:p>
            <a:endParaRPr lang="en-US" sz="1800" dirty="0">
              <a:solidFill>
                <a:schemeClr val="bg1"/>
              </a:solidFill>
              <a:highlight>
                <a:srgbClr val="1B6872"/>
              </a:highlight>
            </a:endParaRPr>
          </a:p>
        </p:txBody>
      </p:sp>
      <p:sp>
        <p:nvSpPr>
          <p:cNvPr id="48" name="TextBox 47">
            <a:extLst>
              <a:ext uri="{FF2B5EF4-FFF2-40B4-BE49-F238E27FC236}">
                <a16:creationId xmlns:a16="http://schemas.microsoft.com/office/drawing/2014/main" id="{41196940-5FE0-C7C2-0B34-7342099690AB}"/>
              </a:ext>
            </a:extLst>
          </p:cNvPr>
          <p:cNvSpPr txBox="1"/>
          <p:nvPr/>
        </p:nvSpPr>
        <p:spPr>
          <a:xfrm>
            <a:off x="3939964" y="4424553"/>
            <a:ext cx="7724987" cy="1600438"/>
          </a:xfrm>
          <a:prstGeom prst="rect">
            <a:avLst/>
          </a:prstGeom>
          <a:noFill/>
        </p:spPr>
        <p:txBody>
          <a:bodyPr wrap="square">
            <a:spAutoFit/>
          </a:bodyPr>
          <a:lstStyle/>
          <a:p>
            <a:r>
              <a:rPr lang="en-US" sz="1100" dirty="0">
                <a:solidFill>
                  <a:schemeClr val="bg1"/>
                </a:solidFill>
                <a:highlight>
                  <a:srgbClr val="1B6872"/>
                </a:highlight>
              </a:rPr>
              <a:t>The results were impressive. With prescriptive analytics, FastTrack not only reduced fuel consumption by finding shorter routes but also improved delivery times by adjusting schedules based on traffic conditions and customer priorities. Late deliveries decreased by 30%, and customer satisfaction increased as they received their packages on time.</a:t>
            </a:r>
          </a:p>
          <a:p>
            <a:endParaRPr lang="en-US" sz="1100" dirty="0">
              <a:solidFill>
                <a:schemeClr val="bg1"/>
              </a:solidFill>
              <a:highlight>
                <a:srgbClr val="1B6872"/>
              </a:highlight>
            </a:endParaRPr>
          </a:p>
          <a:p>
            <a:endParaRPr lang="en-US" sz="1800" dirty="0">
              <a:solidFill>
                <a:schemeClr val="bg1"/>
              </a:solidFill>
              <a:highlight>
                <a:srgbClr val="1B6872"/>
              </a:highlight>
            </a:endParaRPr>
          </a:p>
          <a:p>
            <a:endParaRPr lang="en-US" sz="1800" dirty="0">
              <a:solidFill>
                <a:schemeClr val="bg1"/>
              </a:solidFill>
            </a:endParaRPr>
          </a:p>
          <a:p>
            <a:endParaRPr lang="en-US" sz="1800" dirty="0">
              <a:solidFill>
                <a:schemeClr val="bg1"/>
              </a:solidFill>
              <a:highlight>
                <a:srgbClr val="1B6872"/>
              </a:highlight>
            </a:endParaRPr>
          </a:p>
        </p:txBody>
      </p:sp>
      <p:sp>
        <p:nvSpPr>
          <p:cNvPr id="50" name="TextBox 49">
            <a:extLst>
              <a:ext uri="{FF2B5EF4-FFF2-40B4-BE49-F238E27FC236}">
                <a16:creationId xmlns:a16="http://schemas.microsoft.com/office/drawing/2014/main" id="{DE641328-E07F-600C-9BB4-6FD27FE7459D}"/>
              </a:ext>
            </a:extLst>
          </p:cNvPr>
          <p:cNvSpPr txBox="1"/>
          <p:nvPr/>
        </p:nvSpPr>
        <p:spPr>
          <a:xfrm>
            <a:off x="4015409" y="5849203"/>
            <a:ext cx="7584962" cy="830997"/>
          </a:xfrm>
          <a:prstGeom prst="rect">
            <a:avLst/>
          </a:prstGeom>
          <a:noFill/>
        </p:spPr>
        <p:txBody>
          <a:bodyPr wrap="square" rtlCol="0">
            <a:spAutoFit/>
          </a:bodyPr>
          <a:lstStyle/>
          <a:p>
            <a:r>
              <a:rPr lang="en-US" sz="1000" dirty="0">
                <a:solidFill>
                  <a:schemeClr val="bg1"/>
                </a:solidFill>
                <a:highlight>
                  <a:srgbClr val="1B6872"/>
                </a:highlight>
              </a:rPr>
              <a:t>The company’s ability to make smarter, real-time decisions based on prescriptive insights gave them a competitive edge, reduced operational costs, and strengthened their reputation as a reliable delivery service. This is a clear example of how prescriptive analytics can be used to optimize day-to-day business operations and drive success.</a:t>
            </a:r>
          </a:p>
          <a:p>
            <a:endParaRPr lang="en-IN" dirty="0"/>
          </a:p>
        </p:txBody>
      </p:sp>
    </p:spTree>
    <p:extLst>
      <p:ext uri="{BB962C8B-B14F-4D97-AF65-F5344CB8AC3E}">
        <p14:creationId xmlns:p14="http://schemas.microsoft.com/office/powerpoint/2010/main" val="41969299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randombar(horizontal)">
                                      <p:cBhvr>
                                        <p:cTn id="12" dur="500"/>
                                        <p:tgtEl>
                                          <p:spTgt spid="4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wipe(down)">
                                      <p:cBhvr>
                                        <p:cTn id="17" dur="500"/>
                                        <p:tgtEl>
                                          <p:spTgt spid="34"/>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wheel(1)">
                                      <p:cBhvr>
                                        <p:cTn id="22" dur="2000"/>
                                        <p:tgtEl>
                                          <p:spTgt spid="29"/>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barn(inVertical)">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21" presetClass="entr" presetSubtype="1"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wheel(1)">
                                      <p:cBhvr>
                                        <p:cTn id="32" dur="20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randombar(horizontal)">
                                      <p:cBhvr>
                                        <p:cTn id="37" dur="500"/>
                                        <p:tgtEl>
                                          <p:spTgt spid="44"/>
                                        </p:tgtEl>
                                      </p:cBhvr>
                                    </p:animEffect>
                                  </p:childTnLst>
                                </p:cTn>
                              </p:par>
                            </p:childTnLst>
                          </p:cTn>
                        </p:par>
                      </p:childTnLst>
                    </p:cTn>
                  </p:par>
                  <p:par>
                    <p:cTn id="38" fill="hold">
                      <p:stCondLst>
                        <p:cond delay="indefinite"/>
                      </p:stCondLst>
                      <p:childTnLst>
                        <p:par>
                          <p:cTn id="39" fill="hold">
                            <p:stCondLst>
                              <p:cond delay="0"/>
                            </p:stCondLst>
                            <p:childTnLst>
                              <p:par>
                                <p:cTn id="40" presetID="21" presetClass="entr" presetSubtype="1" fill="hold" grpId="0" nodeType="click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wheel(1)">
                                      <p:cBhvr>
                                        <p:cTn id="42" dur="2000"/>
                                        <p:tgtEl>
                                          <p:spTgt spid="37"/>
                                        </p:tgtEl>
                                      </p:cBhvr>
                                    </p:animEffect>
                                  </p:childTnLst>
                                </p:cTn>
                              </p:par>
                            </p:childTnLst>
                          </p:cTn>
                        </p:par>
                      </p:childTnLst>
                    </p:cTn>
                  </p:par>
                  <p:par>
                    <p:cTn id="43" fill="hold">
                      <p:stCondLst>
                        <p:cond delay="indefinite"/>
                      </p:stCondLst>
                      <p:childTnLst>
                        <p:par>
                          <p:cTn id="44" fill="hold">
                            <p:stCondLst>
                              <p:cond delay="0"/>
                            </p:stCondLst>
                            <p:childTnLst>
                              <p:par>
                                <p:cTn id="45" presetID="21" presetClass="entr" presetSubtype="1" fill="hold" grpId="0" nodeType="click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heel(1)">
                                      <p:cBhvr>
                                        <p:cTn id="47" dur="2000"/>
                                        <p:tgtEl>
                                          <p:spTgt spid="30"/>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nodeType="click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barn(inVertical)">
                                      <p:cBhvr>
                                        <p:cTn id="52" dur="500"/>
                                        <p:tgtEl>
                                          <p:spTgt spid="25"/>
                                        </p:tgtEl>
                                      </p:cBhvr>
                                    </p:animEffect>
                                  </p:childTnLst>
                                </p:cTn>
                              </p:par>
                            </p:childTnLst>
                          </p:cTn>
                        </p:par>
                      </p:childTnLst>
                    </p:cTn>
                  </p:par>
                  <p:par>
                    <p:cTn id="53" fill="hold">
                      <p:stCondLst>
                        <p:cond delay="indefinite"/>
                      </p:stCondLst>
                      <p:childTnLst>
                        <p:par>
                          <p:cTn id="54" fill="hold">
                            <p:stCondLst>
                              <p:cond delay="0"/>
                            </p:stCondLst>
                            <p:childTnLst>
                              <p:par>
                                <p:cTn id="55" presetID="21" presetClass="entr" presetSubtype="1" fill="hold" grpId="0" nodeType="click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wheel(1)">
                                      <p:cBhvr>
                                        <p:cTn id="57" dur="2000"/>
                                        <p:tgtEl>
                                          <p:spTgt spid="16"/>
                                        </p:tgtEl>
                                      </p:cBhvr>
                                    </p:animEffect>
                                  </p:childTnLst>
                                </p:cTn>
                              </p:par>
                            </p:childTnLst>
                          </p:cTn>
                        </p:par>
                      </p:childTnLst>
                    </p:cTn>
                  </p:par>
                  <p:par>
                    <p:cTn id="58" fill="hold">
                      <p:stCondLst>
                        <p:cond delay="indefinite"/>
                      </p:stCondLst>
                      <p:childTnLst>
                        <p:par>
                          <p:cTn id="59" fill="hold">
                            <p:stCondLst>
                              <p:cond delay="0"/>
                            </p:stCondLst>
                            <p:childTnLst>
                              <p:par>
                                <p:cTn id="60" presetID="14" presetClass="entr" presetSubtype="10" fill="hold" grpId="0" nodeType="clickEffect">
                                  <p:stCondLst>
                                    <p:cond delay="0"/>
                                  </p:stCondLst>
                                  <p:childTnLst>
                                    <p:set>
                                      <p:cBhvr>
                                        <p:cTn id="61" dur="1" fill="hold">
                                          <p:stCondLst>
                                            <p:cond delay="0"/>
                                          </p:stCondLst>
                                        </p:cTn>
                                        <p:tgtEl>
                                          <p:spTgt spid="45"/>
                                        </p:tgtEl>
                                        <p:attrNameLst>
                                          <p:attrName>style.visibility</p:attrName>
                                        </p:attrNameLst>
                                      </p:cBhvr>
                                      <p:to>
                                        <p:strVal val="visible"/>
                                      </p:to>
                                    </p:set>
                                    <p:animEffect transition="in" filter="randombar(horizontal)">
                                      <p:cBhvr>
                                        <p:cTn id="62" dur="500"/>
                                        <p:tgtEl>
                                          <p:spTgt spid="45"/>
                                        </p:tgtEl>
                                      </p:cBhvr>
                                    </p:animEffect>
                                  </p:childTnLst>
                                </p:cTn>
                              </p:par>
                            </p:childTnLst>
                          </p:cTn>
                        </p:par>
                      </p:childTnLst>
                    </p:cTn>
                  </p:par>
                  <p:par>
                    <p:cTn id="63" fill="hold">
                      <p:stCondLst>
                        <p:cond delay="indefinite"/>
                      </p:stCondLst>
                      <p:childTnLst>
                        <p:par>
                          <p:cTn id="64" fill="hold">
                            <p:stCondLst>
                              <p:cond delay="0"/>
                            </p:stCondLst>
                            <p:childTnLst>
                              <p:par>
                                <p:cTn id="65" presetID="6" presetClass="entr" presetSubtype="16" fill="hold" grpId="0" nodeType="clickEffect">
                                  <p:stCondLst>
                                    <p:cond delay="0"/>
                                  </p:stCondLst>
                                  <p:childTnLst>
                                    <p:set>
                                      <p:cBhvr>
                                        <p:cTn id="66" dur="1" fill="hold">
                                          <p:stCondLst>
                                            <p:cond delay="0"/>
                                          </p:stCondLst>
                                        </p:cTn>
                                        <p:tgtEl>
                                          <p:spTgt spid="36"/>
                                        </p:tgtEl>
                                        <p:attrNameLst>
                                          <p:attrName>style.visibility</p:attrName>
                                        </p:attrNameLst>
                                      </p:cBhvr>
                                      <p:to>
                                        <p:strVal val="visible"/>
                                      </p:to>
                                    </p:set>
                                    <p:animEffect transition="in" filter="circle(in)">
                                      <p:cBhvr>
                                        <p:cTn id="67" dur="2000"/>
                                        <p:tgtEl>
                                          <p:spTgt spid="36"/>
                                        </p:tgtEl>
                                      </p:cBhvr>
                                    </p:animEffect>
                                  </p:childTnLst>
                                </p:cTn>
                              </p:par>
                            </p:childTnLst>
                          </p:cTn>
                        </p:par>
                      </p:childTnLst>
                    </p:cTn>
                  </p:par>
                  <p:par>
                    <p:cTn id="68" fill="hold">
                      <p:stCondLst>
                        <p:cond delay="indefinite"/>
                      </p:stCondLst>
                      <p:childTnLst>
                        <p:par>
                          <p:cTn id="69" fill="hold">
                            <p:stCondLst>
                              <p:cond delay="0"/>
                            </p:stCondLst>
                            <p:childTnLst>
                              <p:par>
                                <p:cTn id="70" presetID="21" presetClass="entr" presetSubtype="1" fill="hold" grpId="0" nodeType="clickEffect">
                                  <p:stCondLst>
                                    <p:cond delay="0"/>
                                  </p:stCondLst>
                                  <p:childTnLst>
                                    <p:set>
                                      <p:cBhvr>
                                        <p:cTn id="71" dur="1" fill="hold">
                                          <p:stCondLst>
                                            <p:cond delay="0"/>
                                          </p:stCondLst>
                                        </p:cTn>
                                        <p:tgtEl>
                                          <p:spTgt spid="31"/>
                                        </p:tgtEl>
                                        <p:attrNameLst>
                                          <p:attrName>style.visibility</p:attrName>
                                        </p:attrNameLst>
                                      </p:cBhvr>
                                      <p:to>
                                        <p:strVal val="visible"/>
                                      </p:to>
                                    </p:set>
                                    <p:animEffect transition="in" filter="wheel(1)">
                                      <p:cBhvr>
                                        <p:cTn id="72" dur="2000"/>
                                        <p:tgtEl>
                                          <p:spTgt spid="31"/>
                                        </p:tgtEl>
                                      </p:cBhvr>
                                    </p:animEffect>
                                  </p:childTnLst>
                                </p:cTn>
                              </p:par>
                            </p:childTnLst>
                          </p:cTn>
                        </p:par>
                      </p:childTnLst>
                    </p:cTn>
                  </p:par>
                  <p:par>
                    <p:cTn id="73" fill="hold">
                      <p:stCondLst>
                        <p:cond delay="indefinite"/>
                      </p:stCondLst>
                      <p:childTnLst>
                        <p:par>
                          <p:cTn id="74" fill="hold">
                            <p:stCondLst>
                              <p:cond delay="0"/>
                            </p:stCondLst>
                            <p:childTnLst>
                              <p:par>
                                <p:cTn id="75" presetID="6" presetClass="entr" presetSubtype="16" fill="hold" nodeType="clickEffect">
                                  <p:stCondLst>
                                    <p:cond delay="0"/>
                                  </p:stCondLst>
                                  <p:childTnLst>
                                    <p:set>
                                      <p:cBhvr>
                                        <p:cTn id="76" dur="1" fill="hold">
                                          <p:stCondLst>
                                            <p:cond delay="0"/>
                                          </p:stCondLst>
                                        </p:cTn>
                                        <p:tgtEl>
                                          <p:spTgt spid="26"/>
                                        </p:tgtEl>
                                        <p:attrNameLst>
                                          <p:attrName>style.visibility</p:attrName>
                                        </p:attrNameLst>
                                      </p:cBhvr>
                                      <p:to>
                                        <p:strVal val="visible"/>
                                      </p:to>
                                    </p:set>
                                    <p:animEffect transition="in" filter="circle(in)">
                                      <p:cBhvr>
                                        <p:cTn id="77" dur="2000"/>
                                        <p:tgtEl>
                                          <p:spTgt spid="26"/>
                                        </p:tgtEl>
                                      </p:cBhvr>
                                    </p:animEffect>
                                  </p:childTnLst>
                                </p:cTn>
                              </p:par>
                            </p:childTnLst>
                          </p:cTn>
                        </p:par>
                      </p:childTnLst>
                    </p:cTn>
                  </p:par>
                  <p:par>
                    <p:cTn id="78" fill="hold">
                      <p:stCondLst>
                        <p:cond delay="indefinite"/>
                      </p:stCondLst>
                      <p:childTnLst>
                        <p:par>
                          <p:cTn id="79" fill="hold">
                            <p:stCondLst>
                              <p:cond delay="0"/>
                            </p:stCondLst>
                            <p:childTnLst>
                              <p:par>
                                <p:cTn id="80" presetID="21" presetClass="entr" presetSubtype="1" fill="hold" grpId="0" nodeType="clickEffect">
                                  <p:stCondLst>
                                    <p:cond delay="0"/>
                                  </p:stCondLst>
                                  <p:childTnLst>
                                    <p:set>
                                      <p:cBhvr>
                                        <p:cTn id="81" dur="1" fill="hold">
                                          <p:stCondLst>
                                            <p:cond delay="0"/>
                                          </p:stCondLst>
                                        </p:cTn>
                                        <p:tgtEl>
                                          <p:spTgt spid="17"/>
                                        </p:tgtEl>
                                        <p:attrNameLst>
                                          <p:attrName>style.visibility</p:attrName>
                                        </p:attrNameLst>
                                      </p:cBhvr>
                                      <p:to>
                                        <p:strVal val="visible"/>
                                      </p:to>
                                    </p:set>
                                    <p:animEffect transition="in" filter="wheel(1)">
                                      <p:cBhvr>
                                        <p:cTn id="82" dur="2000"/>
                                        <p:tgtEl>
                                          <p:spTgt spid="17"/>
                                        </p:tgtEl>
                                      </p:cBhvr>
                                    </p:animEffect>
                                  </p:childTnLst>
                                </p:cTn>
                              </p:par>
                            </p:childTnLst>
                          </p:cTn>
                        </p:par>
                      </p:childTnLst>
                    </p:cTn>
                  </p:par>
                  <p:par>
                    <p:cTn id="83" fill="hold">
                      <p:stCondLst>
                        <p:cond delay="indefinite"/>
                      </p:stCondLst>
                      <p:childTnLst>
                        <p:par>
                          <p:cTn id="84" fill="hold">
                            <p:stCondLst>
                              <p:cond delay="0"/>
                            </p:stCondLst>
                            <p:childTnLst>
                              <p:par>
                                <p:cTn id="85" presetID="14" presetClass="entr" presetSubtype="10" fill="hold" grpId="0" nodeType="clickEffect">
                                  <p:stCondLst>
                                    <p:cond delay="0"/>
                                  </p:stCondLst>
                                  <p:childTnLst>
                                    <p:set>
                                      <p:cBhvr>
                                        <p:cTn id="86" dur="1" fill="hold">
                                          <p:stCondLst>
                                            <p:cond delay="0"/>
                                          </p:stCondLst>
                                        </p:cTn>
                                        <p:tgtEl>
                                          <p:spTgt spid="47"/>
                                        </p:tgtEl>
                                        <p:attrNameLst>
                                          <p:attrName>style.visibility</p:attrName>
                                        </p:attrNameLst>
                                      </p:cBhvr>
                                      <p:to>
                                        <p:strVal val="visible"/>
                                      </p:to>
                                    </p:set>
                                    <p:animEffect transition="in" filter="randombar(horizontal)">
                                      <p:cBhvr>
                                        <p:cTn id="87" dur="500"/>
                                        <p:tgtEl>
                                          <p:spTgt spid="47"/>
                                        </p:tgtEl>
                                      </p:cBhvr>
                                    </p:animEffect>
                                  </p:childTnLst>
                                </p:cTn>
                              </p:par>
                            </p:childTnLst>
                          </p:cTn>
                        </p:par>
                      </p:childTnLst>
                    </p:cTn>
                  </p:par>
                  <p:par>
                    <p:cTn id="88" fill="hold">
                      <p:stCondLst>
                        <p:cond delay="indefinite"/>
                      </p:stCondLst>
                      <p:childTnLst>
                        <p:par>
                          <p:cTn id="89" fill="hold">
                            <p:stCondLst>
                              <p:cond delay="0"/>
                            </p:stCondLst>
                            <p:childTnLst>
                              <p:par>
                                <p:cTn id="90" presetID="6" presetClass="entr" presetSubtype="16" fill="hold" grpId="0" nodeType="clickEffect">
                                  <p:stCondLst>
                                    <p:cond delay="0"/>
                                  </p:stCondLst>
                                  <p:childTnLst>
                                    <p:set>
                                      <p:cBhvr>
                                        <p:cTn id="91" dur="1" fill="hold">
                                          <p:stCondLst>
                                            <p:cond delay="0"/>
                                          </p:stCondLst>
                                        </p:cTn>
                                        <p:tgtEl>
                                          <p:spTgt spid="35"/>
                                        </p:tgtEl>
                                        <p:attrNameLst>
                                          <p:attrName>style.visibility</p:attrName>
                                        </p:attrNameLst>
                                      </p:cBhvr>
                                      <p:to>
                                        <p:strVal val="visible"/>
                                      </p:to>
                                    </p:set>
                                    <p:animEffect transition="in" filter="circle(in)">
                                      <p:cBhvr>
                                        <p:cTn id="92" dur="2000"/>
                                        <p:tgtEl>
                                          <p:spTgt spid="35"/>
                                        </p:tgtEl>
                                      </p:cBhvr>
                                    </p:animEffect>
                                  </p:childTnLst>
                                </p:cTn>
                              </p:par>
                            </p:childTnLst>
                          </p:cTn>
                        </p:par>
                      </p:childTnLst>
                    </p:cTn>
                  </p:par>
                  <p:par>
                    <p:cTn id="93" fill="hold">
                      <p:stCondLst>
                        <p:cond delay="indefinite"/>
                      </p:stCondLst>
                      <p:childTnLst>
                        <p:par>
                          <p:cTn id="94" fill="hold">
                            <p:stCondLst>
                              <p:cond delay="0"/>
                            </p:stCondLst>
                            <p:childTnLst>
                              <p:par>
                                <p:cTn id="95" presetID="21" presetClass="entr" presetSubtype="1" fill="hold" grpId="0" nodeType="clickEffect">
                                  <p:stCondLst>
                                    <p:cond delay="0"/>
                                  </p:stCondLst>
                                  <p:childTnLst>
                                    <p:set>
                                      <p:cBhvr>
                                        <p:cTn id="96" dur="1" fill="hold">
                                          <p:stCondLst>
                                            <p:cond delay="0"/>
                                          </p:stCondLst>
                                        </p:cTn>
                                        <p:tgtEl>
                                          <p:spTgt spid="32"/>
                                        </p:tgtEl>
                                        <p:attrNameLst>
                                          <p:attrName>style.visibility</p:attrName>
                                        </p:attrNameLst>
                                      </p:cBhvr>
                                      <p:to>
                                        <p:strVal val="visible"/>
                                      </p:to>
                                    </p:set>
                                    <p:animEffect transition="in" filter="wheel(1)">
                                      <p:cBhvr>
                                        <p:cTn id="97" dur="2000"/>
                                        <p:tgtEl>
                                          <p:spTgt spid="32"/>
                                        </p:tgtEl>
                                      </p:cBhvr>
                                    </p:animEffect>
                                  </p:childTnLst>
                                </p:cTn>
                              </p:par>
                            </p:childTnLst>
                          </p:cTn>
                        </p:par>
                      </p:childTnLst>
                    </p:cTn>
                  </p:par>
                  <p:par>
                    <p:cTn id="98" fill="hold">
                      <p:stCondLst>
                        <p:cond delay="indefinite"/>
                      </p:stCondLst>
                      <p:childTnLst>
                        <p:par>
                          <p:cTn id="99" fill="hold">
                            <p:stCondLst>
                              <p:cond delay="0"/>
                            </p:stCondLst>
                            <p:childTnLst>
                              <p:par>
                                <p:cTn id="100" presetID="6" presetClass="entr" presetSubtype="16" fill="hold" nodeType="clickEffect">
                                  <p:stCondLst>
                                    <p:cond delay="0"/>
                                  </p:stCondLst>
                                  <p:childTnLst>
                                    <p:set>
                                      <p:cBhvr>
                                        <p:cTn id="101" dur="1" fill="hold">
                                          <p:stCondLst>
                                            <p:cond delay="0"/>
                                          </p:stCondLst>
                                        </p:cTn>
                                        <p:tgtEl>
                                          <p:spTgt spid="27"/>
                                        </p:tgtEl>
                                        <p:attrNameLst>
                                          <p:attrName>style.visibility</p:attrName>
                                        </p:attrNameLst>
                                      </p:cBhvr>
                                      <p:to>
                                        <p:strVal val="visible"/>
                                      </p:to>
                                    </p:set>
                                    <p:animEffect transition="in" filter="circle(in)">
                                      <p:cBhvr>
                                        <p:cTn id="102" dur="2000"/>
                                        <p:tgtEl>
                                          <p:spTgt spid="27"/>
                                        </p:tgtEl>
                                      </p:cBhvr>
                                    </p:animEffect>
                                  </p:childTnLst>
                                </p:cTn>
                              </p:par>
                            </p:childTnLst>
                          </p:cTn>
                        </p:par>
                      </p:childTnLst>
                    </p:cTn>
                  </p:par>
                  <p:par>
                    <p:cTn id="103" fill="hold">
                      <p:stCondLst>
                        <p:cond delay="indefinite"/>
                      </p:stCondLst>
                      <p:childTnLst>
                        <p:par>
                          <p:cTn id="104" fill="hold">
                            <p:stCondLst>
                              <p:cond delay="0"/>
                            </p:stCondLst>
                            <p:childTnLst>
                              <p:par>
                                <p:cTn id="105" presetID="21" presetClass="entr" presetSubtype="1" fill="hold" grpId="0" nodeType="clickEffect">
                                  <p:stCondLst>
                                    <p:cond delay="0"/>
                                  </p:stCondLst>
                                  <p:childTnLst>
                                    <p:set>
                                      <p:cBhvr>
                                        <p:cTn id="106" dur="1" fill="hold">
                                          <p:stCondLst>
                                            <p:cond delay="0"/>
                                          </p:stCondLst>
                                        </p:cTn>
                                        <p:tgtEl>
                                          <p:spTgt spid="18"/>
                                        </p:tgtEl>
                                        <p:attrNameLst>
                                          <p:attrName>style.visibility</p:attrName>
                                        </p:attrNameLst>
                                      </p:cBhvr>
                                      <p:to>
                                        <p:strVal val="visible"/>
                                      </p:to>
                                    </p:set>
                                    <p:animEffect transition="in" filter="wheel(1)">
                                      <p:cBhvr>
                                        <p:cTn id="107" dur="2000"/>
                                        <p:tgtEl>
                                          <p:spTgt spid="18"/>
                                        </p:tgtEl>
                                      </p:cBhvr>
                                    </p:animEffect>
                                  </p:childTnLst>
                                </p:cTn>
                              </p:par>
                            </p:childTnLst>
                          </p:cTn>
                        </p:par>
                      </p:childTnLst>
                    </p:cTn>
                  </p:par>
                  <p:par>
                    <p:cTn id="108" fill="hold">
                      <p:stCondLst>
                        <p:cond delay="indefinite"/>
                      </p:stCondLst>
                      <p:childTnLst>
                        <p:par>
                          <p:cTn id="109" fill="hold">
                            <p:stCondLst>
                              <p:cond delay="0"/>
                            </p:stCondLst>
                            <p:childTnLst>
                              <p:par>
                                <p:cTn id="110" presetID="14" presetClass="entr" presetSubtype="10" fill="hold" grpId="0" nodeType="clickEffect">
                                  <p:stCondLst>
                                    <p:cond delay="0"/>
                                  </p:stCondLst>
                                  <p:childTnLst>
                                    <p:set>
                                      <p:cBhvr>
                                        <p:cTn id="111" dur="1" fill="hold">
                                          <p:stCondLst>
                                            <p:cond delay="0"/>
                                          </p:stCondLst>
                                        </p:cTn>
                                        <p:tgtEl>
                                          <p:spTgt spid="48"/>
                                        </p:tgtEl>
                                        <p:attrNameLst>
                                          <p:attrName>style.visibility</p:attrName>
                                        </p:attrNameLst>
                                      </p:cBhvr>
                                      <p:to>
                                        <p:strVal val="visible"/>
                                      </p:to>
                                    </p:set>
                                    <p:animEffect transition="in" filter="randombar(horizontal)">
                                      <p:cBhvr>
                                        <p:cTn id="112" dur="500"/>
                                        <p:tgtEl>
                                          <p:spTgt spid="48"/>
                                        </p:tgtEl>
                                      </p:cBhvr>
                                    </p:animEffect>
                                  </p:childTnLst>
                                </p:cTn>
                              </p:par>
                            </p:childTnLst>
                          </p:cTn>
                        </p:par>
                      </p:childTnLst>
                    </p:cTn>
                  </p:par>
                  <p:par>
                    <p:cTn id="113" fill="hold">
                      <p:stCondLst>
                        <p:cond delay="indefinite"/>
                      </p:stCondLst>
                      <p:childTnLst>
                        <p:par>
                          <p:cTn id="114" fill="hold">
                            <p:stCondLst>
                              <p:cond delay="0"/>
                            </p:stCondLst>
                            <p:childTnLst>
                              <p:par>
                                <p:cTn id="115" presetID="6" presetClass="entr" presetSubtype="16" fill="hold" grpId="0" nodeType="clickEffect">
                                  <p:stCondLst>
                                    <p:cond delay="0"/>
                                  </p:stCondLst>
                                  <p:childTnLst>
                                    <p:set>
                                      <p:cBhvr>
                                        <p:cTn id="116" dur="1" fill="hold">
                                          <p:stCondLst>
                                            <p:cond delay="0"/>
                                          </p:stCondLst>
                                        </p:cTn>
                                        <p:tgtEl>
                                          <p:spTgt spid="38"/>
                                        </p:tgtEl>
                                        <p:attrNameLst>
                                          <p:attrName>style.visibility</p:attrName>
                                        </p:attrNameLst>
                                      </p:cBhvr>
                                      <p:to>
                                        <p:strVal val="visible"/>
                                      </p:to>
                                    </p:set>
                                    <p:animEffect transition="in" filter="circle(in)">
                                      <p:cBhvr>
                                        <p:cTn id="117" dur="2000"/>
                                        <p:tgtEl>
                                          <p:spTgt spid="38"/>
                                        </p:tgtEl>
                                      </p:cBhvr>
                                    </p:animEffect>
                                  </p:childTnLst>
                                </p:cTn>
                              </p:par>
                            </p:childTnLst>
                          </p:cTn>
                        </p:par>
                      </p:childTnLst>
                    </p:cTn>
                  </p:par>
                  <p:par>
                    <p:cTn id="118" fill="hold">
                      <p:stCondLst>
                        <p:cond delay="indefinite"/>
                      </p:stCondLst>
                      <p:childTnLst>
                        <p:par>
                          <p:cTn id="119" fill="hold">
                            <p:stCondLst>
                              <p:cond delay="0"/>
                            </p:stCondLst>
                            <p:childTnLst>
                              <p:par>
                                <p:cTn id="120" presetID="21" presetClass="entr" presetSubtype="1" fill="hold" grpId="0" nodeType="clickEffect">
                                  <p:stCondLst>
                                    <p:cond delay="0"/>
                                  </p:stCondLst>
                                  <p:childTnLst>
                                    <p:set>
                                      <p:cBhvr>
                                        <p:cTn id="121" dur="1" fill="hold">
                                          <p:stCondLst>
                                            <p:cond delay="0"/>
                                          </p:stCondLst>
                                        </p:cTn>
                                        <p:tgtEl>
                                          <p:spTgt spid="33"/>
                                        </p:tgtEl>
                                        <p:attrNameLst>
                                          <p:attrName>style.visibility</p:attrName>
                                        </p:attrNameLst>
                                      </p:cBhvr>
                                      <p:to>
                                        <p:strVal val="visible"/>
                                      </p:to>
                                    </p:set>
                                    <p:animEffect transition="in" filter="wheel(1)">
                                      <p:cBhvr>
                                        <p:cTn id="122" dur="2000"/>
                                        <p:tgtEl>
                                          <p:spTgt spid="33"/>
                                        </p:tgtEl>
                                      </p:cBhvr>
                                    </p:animEffect>
                                  </p:childTnLst>
                                </p:cTn>
                              </p:par>
                            </p:childTnLst>
                          </p:cTn>
                        </p:par>
                      </p:childTnLst>
                    </p:cTn>
                  </p:par>
                  <p:par>
                    <p:cTn id="123" fill="hold">
                      <p:stCondLst>
                        <p:cond delay="indefinite"/>
                      </p:stCondLst>
                      <p:childTnLst>
                        <p:par>
                          <p:cTn id="124" fill="hold">
                            <p:stCondLst>
                              <p:cond delay="0"/>
                            </p:stCondLst>
                            <p:childTnLst>
                              <p:par>
                                <p:cTn id="125" presetID="6" presetClass="entr" presetSubtype="16" fill="hold" nodeType="clickEffect">
                                  <p:stCondLst>
                                    <p:cond delay="0"/>
                                  </p:stCondLst>
                                  <p:childTnLst>
                                    <p:set>
                                      <p:cBhvr>
                                        <p:cTn id="126" dur="1" fill="hold">
                                          <p:stCondLst>
                                            <p:cond delay="0"/>
                                          </p:stCondLst>
                                        </p:cTn>
                                        <p:tgtEl>
                                          <p:spTgt spid="28"/>
                                        </p:tgtEl>
                                        <p:attrNameLst>
                                          <p:attrName>style.visibility</p:attrName>
                                        </p:attrNameLst>
                                      </p:cBhvr>
                                      <p:to>
                                        <p:strVal val="visible"/>
                                      </p:to>
                                    </p:set>
                                    <p:animEffect transition="in" filter="circle(in)">
                                      <p:cBhvr>
                                        <p:cTn id="127" dur="2000"/>
                                        <p:tgtEl>
                                          <p:spTgt spid="28"/>
                                        </p:tgtEl>
                                      </p:cBhvr>
                                    </p:animEffect>
                                  </p:childTnLst>
                                </p:cTn>
                              </p:par>
                            </p:childTnLst>
                          </p:cTn>
                        </p:par>
                      </p:childTnLst>
                    </p:cTn>
                  </p:par>
                  <p:par>
                    <p:cTn id="128" fill="hold">
                      <p:stCondLst>
                        <p:cond delay="indefinite"/>
                      </p:stCondLst>
                      <p:childTnLst>
                        <p:par>
                          <p:cTn id="129" fill="hold">
                            <p:stCondLst>
                              <p:cond delay="0"/>
                            </p:stCondLst>
                            <p:childTnLst>
                              <p:par>
                                <p:cTn id="130" presetID="21" presetClass="entr" presetSubtype="1" fill="hold" grpId="0" nodeType="clickEffect">
                                  <p:stCondLst>
                                    <p:cond delay="0"/>
                                  </p:stCondLst>
                                  <p:childTnLst>
                                    <p:set>
                                      <p:cBhvr>
                                        <p:cTn id="131" dur="1" fill="hold">
                                          <p:stCondLst>
                                            <p:cond delay="0"/>
                                          </p:stCondLst>
                                        </p:cTn>
                                        <p:tgtEl>
                                          <p:spTgt spid="19"/>
                                        </p:tgtEl>
                                        <p:attrNameLst>
                                          <p:attrName>style.visibility</p:attrName>
                                        </p:attrNameLst>
                                      </p:cBhvr>
                                      <p:to>
                                        <p:strVal val="visible"/>
                                      </p:to>
                                    </p:set>
                                    <p:animEffect transition="in" filter="wheel(1)">
                                      <p:cBhvr>
                                        <p:cTn id="132" dur="2000"/>
                                        <p:tgtEl>
                                          <p:spTgt spid="19"/>
                                        </p:tgtEl>
                                      </p:cBhvr>
                                    </p:animEffect>
                                  </p:childTnLst>
                                </p:cTn>
                              </p:par>
                            </p:childTnLst>
                          </p:cTn>
                        </p:par>
                      </p:childTnLst>
                    </p:cTn>
                  </p:par>
                  <p:par>
                    <p:cTn id="133" fill="hold">
                      <p:stCondLst>
                        <p:cond delay="indefinite"/>
                      </p:stCondLst>
                      <p:childTnLst>
                        <p:par>
                          <p:cTn id="134" fill="hold">
                            <p:stCondLst>
                              <p:cond delay="0"/>
                            </p:stCondLst>
                            <p:childTnLst>
                              <p:par>
                                <p:cTn id="135" presetID="14" presetClass="entr" presetSubtype="10" fill="hold" grpId="0" nodeType="clickEffect">
                                  <p:stCondLst>
                                    <p:cond delay="0"/>
                                  </p:stCondLst>
                                  <p:childTnLst>
                                    <p:set>
                                      <p:cBhvr>
                                        <p:cTn id="136" dur="1" fill="hold">
                                          <p:stCondLst>
                                            <p:cond delay="0"/>
                                          </p:stCondLst>
                                        </p:cTn>
                                        <p:tgtEl>
                                          <p:spTgt spid="50"/>
                                        </p:tgtEl>
                                        <p:attrNameLst>
                                          <p:attrName>style.visibility</p:attrName>
                                        </p:attrNameLst>
                                      </p:cBhvr>
                                      <p:to>
                                        <p:strVal val="visible"/>
                                      </p:to>
                                    </p:set>
                                    <p:animEffect transition="in" filter="randombar(horizontal)">
                                      <p:cBhvr>
                                        <p:cTn id="13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animBg="1"/>
      <p:bldP spid="16" grpId="0" animBg="1"/>
      <p:bldP spid="17" grpId="0" animBg="1"/>
      <p:bldP spid="18" grpId="0" animBg="1"/>
      <p:bldP spid="19"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44" grpId="0"/>
      <p:bldP spid="45" grpId="0"/>
      <p:bldP spid="47" grpId="0"/>
      <p:bldP spid="48" grpId="0"/>
      <p:bldP spid="5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2D22C05-9E54-DCB6-F4C1-2E0A1B1EB4A4}"/>
              </a:ext>
            </a:extLst>
          </p:cNvPr>
          <p:cNvSpPr>
            <a:spLocks noGrp="1"/>
          </p:cNvSpPr>
          <p:nvPr>
            <p:ph type="sldNum" sz="quarter" idx="12"/>
          </p:nvPr>
        </p:nvSpPr>
        <p:spPr/>
        <p:txBody>
          <a:bodyPr/>
          <a:lstStyle/>
          <a:p>
            <a:fld id="{C263D6C4-4840-40CC-AC84-17E24B3B7BDE}" type="slidenum">
              <a:rPr lang="en-US" noProof="0" smtClean="0"/>
              <a:pPr/>
              <a:t>6</a:t>
            </a:fld>
            <a:endParaRPr lang="en-US" noProof="0" dirty="0"/>
          </a:p>
        </p:txBody>
      </p:sp>
      <p:pic>
        <p:nvPicPr>
          <p:cNvPr id="4098" name="Picture 2" descr="Friends Talking - Two Women Having a Conversation - CleanPNG / KissPNG">
            <a:extLst>
              <a:ext uri="{FF2B5EF4-FFF2-40B4-BE49-F238E27FC236}">
                <a16:creationId xmlns:a16="http://schemas.microsoft.com/office/drawing/2014/main" id="{D604F8CF-6D97-CA0F-BCDE-57BF0071768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4317" b="98921" l="9945" r="93923">
                        <a14:foregroundMark x1="22652" y1="12590" x2="31492" y2="48561"/>
                        <a14:foregroundMark x1="9945" y1="4676" x2="23204" y2="9353"/>
                        <a14:foregroundMark x1="35359" y1="54317" x2="33702" y2="57194"/>
                        <a14:foregroundMark x1="89503" y1="38849" x2="90634" y2="39953"/>
                        <a14:foregroundMark x1="66298" y1="81655" x2="65746" y2="86691"/>
                        <a14:foregroundMark x1="63536" y1="91007" x2="61878" y2="93165"/>
                        <a14:foregroundMark x1="81768" y1="89928" x2="79581" y2="93202"/>
                        <a14:foregroundMark x1="24309" y1="81295" x2="25414" y2="85252"/>
                        <a14:foregroundMark x1="25414" y1="82374" x2="26519" y2="88489"/>
                        <a14:backgroundMark x1="78453" y1="98561" x2="74586" y2="98561"/>
                        <a14:backgroundMark x1="83978" y1="97842" x2="72928" y2="97482"/>
                        <a14:backgroundMark x1="96685" y1="41367" x2="95028" y2="44245"/>
                        <a14:backgroundMark x1="19890" y1="80935" x2="20464" y2="81745"/>
                      </a14:backgroundRemoval>
                    </a14:imgEffect>
                  </a14:imgLayer>
                </a14:imgProps>
              </a:ext>
              <a:ext uri="{28A0092B-C50C-407E-A947-70E740481C1C}">
                <a14:useLocalDpi xmlns:a14="http://schemas.microsoft.com/office/drawing/2010/main" val="0"/>
              </a:ext>
            </a:extLst>
          </a:blip>
          <a:srcRect/>
          <a:stretch>
            <a:fillRect/>
          </a:stretch>
        </p:blipFill>
        <p:spPr bwMode="auto">
          <a:xfrm>
            <a:off x="3770948" y="1145155"/>
            <a:ext cx="4172405" cy="571284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6" name="Flowchart: Sequential Access Storage 5">
            <a:extLst>
              <a:ext uri="{FF2B5EF4-FFF2-40B4-BE49-F238E27FC236}">
                <a16:creationId xmlns:a16="http://schemas.microsoft.com/office/drawing/2014/main" id="{056BE4A5-8C2B-590C-C46D-1B1D87B5400A}"/>
              </a:ext>
            </a:extLst>
          </p:cNvPr>
          <p:cNvSpPr/>
          <p:nvPr/>
        </p:nvSpPr>
        <p:spPr>
          <a:xfrm>
            <a:off x="153104" y="0"/>
            <a:ext cx="3768918" cy="3355451"/>
          </a:xfrm>
          <a:prstGeom prst="flowChartMagneticTape">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Hey, I’ve been assigned a task on prescriptive analytics. The project involves optimizing inventory management using the </a:t>
            </a:r>
            <a:r>
              <a:rPr lang="en-US" sz="1400" b="1" dirty="0"/>
              <a:t>Product Demand Forecasting</a:t>
            </a:r>
            <a:r>
              <a:rPr lang="en-US" sz="1400" dirty="0"/>
              <a:t> dataset from Kaggle. My goal is to use optimization algorithms like linear programming, integer programming, and mixed-integer programming to find the best solution.</a:t>
            </a:r>
            <a:endParaRPr lang="en-IN" sz="1400" dirty="0"/>
          </a:p>
        </p:txBody>
      </p:sp>
      <p:sp>
        <p:nvSpPr>
          <p:cNvPr id="7" name="Flowchart: Sequential Access Storage 6">
            <a:extLst>
              <a:ext uri="{FF2B5EF4-FFF2-40B4-BE49-F238E27FC236}">
                <a16:creationId xmlns:a16="http://schemas.microsoft.com/office/drawing/2014/main" id="{5BB6D90F-B8B8-C400-C441-BF999D47F008}"/>
              </a:ext>
            </a:extLst>
          </p:cNvPr>
          <p:cNvSpPr/>
          <p:nvPr/>
        </p:nvSpPr>
        <p:spPr>
          <a:xfrm flipH="1">
            <a:off x="7633251" y="1388387"/>
            <a:ext cx="2902227" cy="1513840"/>
          </a:xfrm>
          <a:prstGeom prst="flowChartMagneticTape">
            <a:avLst/>
          </a:prstGeom>
          <a:solidFill>
            <a:schemeClr val="accent2">
              <a:lumMod val="50000"/>
            </a:scheme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Sounds interesting! What exactly are you aiming to optimize in the inventory management process?</a:t>
            </a:r>
            <a:endParaRPr lang="en-IN" sz="1400" dirty="0"/>
          </a:p>
        </p:txBody>
      </p:sp>
      <p:sp>
        <p:nvSpPr>
          <p:cNvPr id="8" name="Rectangle 7">
            <a:extLst>
              <a:ext uri="{FF2B5EF4-FFF2-40B4-BE49-F238E27FC236}">
                <a16:creationId xmlns:a16="http://schemas.microsoft.com/office/drawing/2014/main" id="{DB0AB709-8A12-C7A4-3428-0A76D2A0D6E2}"/>
              </a:ext>
            </a:extLst>
          </p:cNvPr>
          <p:cNvSpPr/>
          <p:nvPr/>
        </p:nvSpPr>
        <p:spPr>
          <a:xfrm>
            <a:off x="1420741" y="3818125"/>
            <a:ext cx="1749070" cy="923330"/>
          </a:xfrm>
          <a:prstGeom prst="rect">
            <a:avLst/>
          </a:prstGeom>
          <a:noFill/>
        </p:spPr>
        <p:txBody>
          <a:bodyPr wrap="none" lIns="91440" tIns="45720" rIns="91440" bIns="45720">
            <a:spAutoFit/>
          </a:bodyPr>
          <a:lstStyle/>
          <a:p>
            <a:pPr algn="ctr"/>
            <a:r>
              <a:rPr lang="en-US" sz="5400" dirty="0">
                <a:ln w="0"/>
                <a:gradFill>
                  <a:gsLst>
                    <a:gs pos="21000">
                      <a:srgbClr val="53575C"/>
                    </a:gs>
                    <a:gs pos="88000">
                      <a:srgbClr val="C5C7CA"/>
                    </a:gs>
                  </a:gsLst>
                  <a:lin ang="5400000"/>
                </a:gradFill>
              </a:rPr>
              <a:t>RIYA</a:t>
            </a:r>
            <a:endParaRPr lang="en-US" sz="5400" b="0" cap="none" spc="0" dirty="0">
              <a:ln w="0"/>
              <a:gradFill>
                <a:gsLst>
                  <a:gs pos="21000">
                    <a:srgbClr val="53575C"/>
                  </a:gs>
                  <a:gs pos="88000">
                    <a:srgbClr val="C5C7CA"/>
                  </a:gs>
                </a:gsLst>
                <a:lin ang="5400000"/>
              </a:gradFill>
              <a:effectLst/>
            </a:endParaRPr>
          </a:p>
        </p:txBody>
      </p:sp>
      <p:sp>
        <p:nvSpPr>
          <p:cNvPr id="9" name="Rectangle 8">
            <a:extLst>
              <a:ext uri="{FF2B5EF4-FFF2-40B4-BE49-F238E27FC236}">
                <a16:creationId xmlns:a16="http://schemas.microsoft.com/office/drawing/2014/main" id="{6C44A119-83ED-A65D-721D-DD6E14A31B8A}"/>
              </a:ext>
            </a:extLst>
          </p:cNvPr>
          <p:cNvSpPr/>
          <p:nvPr/>
        </p:nvSpPr>
        <p:spPr>
          <a:xfrm>
            <a:off x="8403353" y="3818125"/>
            <a:ext cx="1672125" cy="923330"/>
          </a:xfrm>
          <a:prstGeom prst="rect">
            <a:avLst/>
          </a:prstGeom>
          <a:noFill/>
        </p:spPr>
        <p:txBody>
          <a:bodyPr wrap="none" lIns="91440" tIns="45720" rIns="91440" bIns="45720">
            <a:spAutoFit/>
          </a:bodyPr>
          <a:lstStyle/>
          <a:p>
            <a:pPr algn="ctr"/>
            <a:r>
              <a:rPr lang="en-US" sz="5400" b="0" cap="none" spc="0" dirty="0">
                <a:ln w="0"/>
                <a:gradFill>
                  <a:gsLst>
                    <a:gs pos="21000">
                      <a:srgbClr val="53575C"/>
                    </a:gs>
                    <a:gs pos="88000">
                      <a:srgbClr val="C5C7CA"/>
                    </a:gs>
                  </a:gsLst>
                  <a:lin ang="5400000"/>
                </a:gradFill>
                <a:effectLst/>
              </a:rPr>
              <a:t>TIYA</a:t>
            </a:r>
          </a:p>
        </p:txBody>
      </p:sp>
    </p:spTree>
    <p:extLst>
      <p:ext uri="{BB962C8B-B14F-4D97-AF65-F5344CB8AC3E}">
        <p14:creationId xmlns:p14="http://schemas.microsoft.com/office/powerpoint/2010/main" val="25039653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wipe(down)">
                                      <p:cBhvr>
                                        <p:cTn id="7" dur="500"/>
                                        <p:tgtEl>
                                          <p:spTgt spid="4098"/>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heel(1)">
                                      <p:cBhvr>
                                        <p:cTn id="12" dur="20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heel(1)">
                                      <p:cBhvr>
                                        <p:cTn id="17" dur="20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heel(1)">
                                      <p:cBhvr>
                                        <p:cTn id="2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6BFF20-CD06-A737-3A21-2A43491DC510}"/>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6B46DB-3F77-D2BC-3217-FF7EFAE94198}"/>
              </a:ext>
            </a:extLst>
          </p:cNvPr>
          <p:cNvSpPr>
            <a:spLocks noGrp="1"/>
          </p:cNvSpPr>
          <p:nvPr>
            <p:ph type="sldNum" sz="quarter" idx="12"/>
          </p:nvPr>
        </p:nvSpPr>
        <p:spPr/>
        <p:txBody>
          <a:bodyPr/>
          <a:lstStyle/>
          <a:p>
            <a:fld id="{C263D6C4-4840-40CC-AC84-17E24B3B7BDE}" type="slidenum">
              <a:rPr lang="en-US" noProof="0" smtClean="0"/>
              <a:pPr/>
              <a:t>7</a:t>
            </a:fld>
            <a:endParaRPr lang="en-US" noProof="0" dirty="0"/>
          </a:p>
        </p:txBody>
      </p:sp>
      <p:pic>
        <p:nvPicPr>
          <p:cNvPr id="4098" name="Picture 2" descr="Friends Talking - Two Women Having a Conversation - CleanPNG / KissPNG">
            <a:extLst>
              <a:ext uri="{FF2B5EF4-FFF2-40B4-BE49-F238E27FC236}">
                <a16:creationId xmlns:a16="http://schemas.microsoft.com/office/drawing/2014/main" id="{722A7A42-46BC-40C6-92FA-02B13DE56035}"/>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4317" b="98921" l="9945" r="93923">
                        <a14:foregroundMark x1="22652" y1="12590" x2="31492" y2="48561"/>
                        <a14:foregroundMark x1="9945" y1="4676" x2="23204" y2="9353"/>
                        <a14:foregroundMark x1="35359" y1="54317" x2="33702" y2="57194"/>
                        <a14:foregroundMark x1="89503" y1="38849" x2="90634" y2="39953"/>
                        <a14:foregroundMark x1="66298" y1="81655" x2="65746" y2="86691"/>
                        <a14:foregroundMark x1="63536" y1="91007" x2="61878" y2="93165"/>
                        <a14:foregroundMark x1="81768" y1="89928" x2="79581" y2="93202"/>
                        <a14:foregroundMark x1="24309" y1="81295" x2="25414" y2="85252"/>
                        <a14:foregroundMark x1="25414" y1="82374" x2="26519" y2="88489"/>
                        <a14:backgroundMark x1="78453" y1="98561" x2="74586" y2="98561"/>
                        <a14:backgroundMark x1="83978" y1="97842" x2="72928" y2="97482"/>
                        <a14:backgroundMark x1="96685" y1="41367" x2="95028" y2="44245"/>
                        <a14:backgroundMark x1="19890" y1="80935" x2="20464" y2="81745"/>
                      </a14:backgroundRemoval>
                    </a14:imgEffect>
                  </a14:imgLayer>
                </a14:imgProps>
              </a:ext>
              <a:ext uri="{28A0092B-C50C-407E-A947-70E740481C1C}">
                <a14:useLocalDpi xmlns:a14="http://schemas.microsoft.com/office/drawing/2010/main" val="0"/>
              </a:ext>
            </a:extLst>
          </a:blip>
          <a:srcRect/>
          <a:stretch>
            <a:fillRect/>
          </a:stretch>
        </p:blipFill>
        <p:spPr bwMode="auto">
          <a:xfrm>
            <a:off x="4009797" y="1049739"/>
            <a:ext cx="4172405" cy="571284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6" name="Flowchart: Sequential Access Storage 5">
            <a:extLst>
              <a:ext uri="{FF2B5EF4-FFF2-40B4-BE49-F238E27FC236}">
                <a16:creationId xmlns:a16="http://schemas.microsoft.com/office/drawing/2014/main" id="{4FB61C91-261C-F24E-32AC-F77AF1614DD9}"/>
              </a:ext>
            </a:extLst>
          </p:cNvPr>
          <p:cNvSpPr/>
          <p:nvPr/>
        </p:nvSpPr>
        <p:spPr>
          <a:xfrm>
            <a:off x="232617" y="310102"/>
            <a:ext cx="3768918" cy="2329732"/>
          </a:xfrm>
          <a:prstGeom prst="flowChartMagneticTape">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I’ll be focusing on optimizing the inventory levels for a product. The objective is to minimize costs while meeting customer demand. I’ll also be using sensitivity analysis to see how changes in demand, lead time, and holding cost affect the optimal solution.</a:t>
            </a:r>
            <a:endParaRPr lang="en-IN" sz="1400" dirty="0"/>
          </a:p>
        </p:txBody>
      </p:sp>
      <p:sp>
        <p:nvSpPr>
          <p:cNvPr id="7" name="Flowchart: Sequential Access Storage 6">
            <a:extLst>
              <a:ext uri="{FF2B5EF4-FFF2-40B4-BE49-F238E27FC236}">
                <a16:creationId xmlns:a16="http://schemas.microsoft.com/office/drawing/2014/main" id="{B7278B2D-F153-503C-7A66-8E84814DCD12}"/>
              </a:ext>
            </a:extLst>
          </p:cNvPr>
          <p:cNvSpPr/>
          <p:nvPr/>
        </p:nvSpPr>
        <p:spPr>
          <a:xfrm flipH="1">
            <a:off x="7736176" y="310102"/>
            <a:ext cx="4025351" cy="2329732"/>
          </a:xfrm>
          <a:prstGeom prst="flowChartMagneticTape">
            <a:avLst/>
          </a:prstGeom>
          <a:solidFill>
            <a:schemeClr val="accent2">
              <a:lumMod val="50000"/>
            </a:scheme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Great! You’ll probably need to define your constraints clearly for each optimization technique, especially around inventory levels, ordering frequency, and storage costs. Also, once you’ve solved the problem, you should evaluate the solution with metrics like cost, revenue, and profit.</a:t>
            </a:r>
            <a:endParaRPr lang="en-IN" sz="1400" dirty="0"/>
          </a:p>
        </p:txBody>
      </p:sp>
      <p:sp>
        <p:nvSpPr>
          <p:cNvPr id="8" name="Rectangle 7">
            <a:extLst>
              <a:ext uri="{FF2B5EF4-FFF2-40B4-BE49-F238E27FC236}">
                <a16:creationId xmlns:a16="http://schemas.microsoft.com/office/drawing/2014/main" id="{06A125ED-2A49-6A56-12F1-8CD2DF4BBEAA}"/>
              </a:ext>
            </a:extLst>
          </p:cNvPr>
          <p:cNvSpPr/>
          <p:nvPr/>
        </p:nvSpPr>
        <p:spPr>
          <a:xfrm>
            <a:off x="1420741" y="3818125"/>
            <a:ext cx="1749070" cy="923330"/>
          </a:xfrm>
          <a:prstGeom prst="rect">
            <a:avLst/>
          </a:prstGeom>
          <a:noFill/>
        </p:spPr>
        <p:txBody>
          <a:bodyPr wrap="none" lIns="91440" tIns="45720" rIns="91440" bIns="45720">
            <a:spAutoFit/>
          </a:bodyPr>
          <a:lstStyle/>
          <a:p>
            <a:pPr algn="ctr"/>
            <a:r>
              <a:rPr lang="en-US" sz="5400" dirty="0">
                <a:ln w="0"/>
                <a:gradFill>
                  <a:gsLst>
                    <a:gs pos="21000">
                      <a:srgbClr val="53575C"/>
                    </a:gs>
                    <a:gs pos="88000">
                      <a:srgbClr val="C5C7CA"/>
                    </a:gs>
                  </a:gsLst>
                  <a:lin ang="5400000"/>
                </a:gradFill>
              </a:rPr>
              <a:t>RIYA</a:t>
            </a:r>
            <a:endParaRPr lang="en-US" sz="5400" b="0" cap="none" spc="0" dirty="0">
              <a:ln w="0"/>
              <a:gradFill>
                <a:gsLst>
                  <a:gs pos="21000">
                    <a:srgbClr val="53575C"/>
                  </a:gs>
                  <a:gs pos="88000">
                    <a:srgbClr val="C5C7CA"/>
                  </a:gs>
                </a:gsLst>
                <a:lin ang="5400000"/>
              </a:gradFill>
              <a:effectLst/>
            </a:endParaRPr>
          </a:p>
        </p:txBody>
      </p:sp>
      <p:sp>
        <p:nvSpPr>
          <p:cNvPr id="9" name="Rectangle 8">
            <a:extLst>
              <a:ext uri="{FF2B5EF4-FFF2-40B4-BE49-F238E27FC236}">
                <a16:creationId xmlns:a16="http://schemas.microsoft.com/office/drawing/2014/main" id="{FAE35E94-828A-B215-AC14-C561DA792C6F}"/>
              </a:ext>
            </a:extLst>
          </p:cNvPr>
          <p:cNvSpPr/>
          <p:nvPr/>
        </p:nvSpPr>
        <p:spPr>
          <a:xfrm>
            <a:off x="8403353" y="3818125"/>
            <a:ext cx="1672125" cy="923330"/>
          </a:xfrm>
          <a:prstGeom prst="rect">
            <a:avLst/>
          </a:prstGeom>
          <a:noFill/>
        </p:spPr>
        <p:txBody>
          <a:bodyPr wrap="none" lIns="91440" tIns="45720" rIns="91440" bIns="45720">
            <a:spAutoFit/>
          </a:bodyPr>
          <a:lstStyle/>
          <a:p>
            <a:pPr algn="ctr"/>
            <a:r>
              <a:rPr lang="en-US" sz="5400" b="0" cap="none" spc="0" dirty="0">
                <a:ln w="0"/>
                <a:gradFill>
                  <a:gsLst>
                    <a:gs pos="21000">
                      <a:srgbClr val="53575C"/>
                    </a:gs>
                    <a:gs pos="88000">
                      <a:srgbClr val="C5C7CA"/>
                    </a:gs>
                  </a:gsLst>
                  <a:lin ang="5400000"/>
                </a:gradFill>
                <a:effectLst/>
              </a:rPr>
              <a:t>TIYA</a:t>
            </a:r>
          </a:p>
        </p:txBody>
      </p:sp>
    </p:spTree>
    <p:extLst>
      <p:ext uri="{BB962C8B-B14F-4D97-AF65-F5344CB8AC3E}">
        <p14:creationId xmlns:p14="http://schemas.microsoft.com/office/powerpoint/2010/main" val="9282979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wipe(down)">
                                      <p:cBhvr>
                                        <p:cTn id="7" dur="500"/>
                                        <p:tgtEl>
                                          <p:spTgt spid="4098"/>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circle(in)">
                                      <p:cBhvr>
                                        <p:cTn id="12" dur="20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circle(in)">
                                      <p:cBhvr>
                                        <p:cTn id="17" dur="20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heel(1)">
                                      <p:cBhvr>
                                        <p:cTn id="2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17D845-DCC5-4A4D-2501-068EB47DBFE4}"/>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19C2A5B-B3CD-9D84-A664-6D9ECCE94243}"/>
              </a:ext>
            </a:extLst>
          </p:cNvPr>
          <p:cNvSpPr>
            <a:spLocks noGrp="1"/>
          </p:cNvSpPr>
          <p:nvPr>
            <p:ph type="sldNum" sz="quarter" idx="12"/>
          </p:nvPr>
        </p:nvSpPr>
        <p:spPr/>
        <p:txBody>
          <a:bodyPr/>
          <a:lstStyle/>
          <a:p>
            <a:fld id="{C263D6C4-4840-40CC-AC84-17E24B3B7BDE}" type="slidenum">
              <a:rPr lang="en-US" noProof="0" smtClean="0"/>
              <a:pPr/>
              <a:t>8</a:t>
            </a:fld>
            <a:endParaRPr lang="en-US" noProof="0" dirty="0"/>
          </a:p>
        </p:txBody>
      </p:sp>
      <p:pic>
        <p:nvPicPr>
          <p:cNvPr id="4098" name="Picture 2" descr="Friends Talking - Two Women Having a Conversation - CleanPNG / KissPNG">
            <a:extLst>
              <a:ext uri="{FF2B5EF4-FFF2-40B4-BE49-F238E27FC236}">
                <a16:creationId xmlns:a16="http://schemas.microsoft.com/office/drawing/2014/main" id="{A105AD28-9E44-0439-E65D-02F97C14D717}"/>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4317" b="98921" l="9945" r="93923">
                        <a14:foregroundMark x1="22652" y1="12590" x2="31492" y2="48561"/>
                        <a14:foregroundMark x1="9945" y1="4676" x2="23204" y2="9353"/>
                        <a14:foregroundMark x1="35359" y1="54317" x2="33702" y2="57194"/>
                        <a14:foregroundMark x1="89503" y1="38849" x2="90634" y2="39953"/>
                        <a14:foregroundMark x1="66298" y1="81655" x2="65746" y2="86691"/>
                        <a14:foregroundMark x1="63536" y1="91007" x2="61878" y2="93165"/>
                        <a14:foregroundMark x1="81768" y1="89928" x2="79581" y2="93202"/>
                        <a14:foregroundMark x1="24309" y1="81295" x2="25414" y2="85252"/>
                        <a14:foregroundMark x1="25414" y1="82374" x2="26519" y2="88489"/>
                        <a14:backgroundMark x1="78453" y1="98561" x2="74586" y2="98561"/>
                        <a14:backgroundMark x1="83978" y1="97842" x2="72928" y2="97482"/>
                        <a14:backgroundMark x1="96685" y1="41367" x2="95028" y2="44245"/>
                        <a14:backgroundMark x1="19890" y1="80935" x2="20464" y2="81745"/>
                      </a14:backgroundRemoval>
                    </a14:imgEffect>
                  </a14:imgLayer>
                </a14:imgProps>
              </a:ext>
              <a:ext uri="{28A0092B-C50C-407E-A947-70E740481C1C}">
                <a14:useLocalDpi xmlns:a14="http://schemas.microsoft.com/office/drawing/2010/main" val="0"/>
              </a:ext>
            </a:extLst>
          </a:blip>
          <a:srcRect/>
          <a:stretch>
            <a:fillRect/>
          </a:stretch>
        </p:blipFill>
        <p:spPr bwMode="auto">
          <a:xfrm>
            <a:off x="3770948" y="1145155"/>
            <a:ext cx="4172405" cy="571284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6" name="Flowchart: Sequential Access Storage 5">
            <a:extLst>
              <a:ext uri="{FF2B5EF4-FFF2-40B4-BE49-F238E27FC236}">
                <a16:creationId xmlns:a16="http://schemas.microsoft.com/office/drawing/2014/main" id="{570ECAD3-7AB1-A761-F235-D00D61D8168B}"/>
              </a:ext>
            </a:extLst>
          </p:cNvPr>
          <p:cNvSpPr/>
          <p:nvPr/>
        </p:nvSpPr>
        <p:spPr>
          <a:xfrm>
            <a:off x="318052" y="272821"/>
            <a:ext cx="3452896" cy="2767054"/>
          </a:xfrm>
          <a:prstGeom prst="flowChartMagneticTape">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Yes, I think that’s the right approach. I’ll use linear programming for the basic optimization model and then look into mixed-integer programming if there are constraints that require more detailed decisions, like fractional versus whole units of products.</a:t>
            </a:r>
            <a:endParaRPr lang="en-IN" sz="1400" dirty="0"/>
          </a:p>
        </p:txBody>
      </p:sp>
      <p:sp>
        <p:nvSpPr>
          <p:cNvPr id="7" name="Flowchart: Sequential Access Storage 6">
            <a:extLst>
              <a:ext uri="{FF2B5EF4-FFF2-40B4-BE49-F238E27FC236}">
                <a16:creationId xmlns:a16="http://schemas.microsoft.com/office/drawing/2014/main" id="{A0A5F32E-DE38-30CD-B489-24DCFC83DCDA}"/>
              </a:ext>
            </a:extLst>
          </p:cNvPr>
          <p:cNvSpPr/>
          <p:nvPr/>
        </p:nvSpPr>
        <p:spPr>
          <a:xfrm flipH="1">
            <a:off x="7802215" y="177800"/>
            <a:ext cx="3856385" cy="2634973"/>
          </a:xfrm>
          <a:prstGeom prst="flowChartMagneticTape">
            <a:avLst/>
          </a:prstGeom>
          <a:solidFill>
            <a:schemeClr val="accent2">
              <a:lumMod val="50000"/>
            </a:scheme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Exactly! Make sure to check for any possible trade-offs between cost reduction and customer service levels. Your sensitivity analysis will help you understand how flexible your solution is under varying conditions. How will you present your findings?</a:t>
            </a:r>
            <a:endParaRPr lang="en-IN" sz="1400" dirty="0"/>
          </a:p>
        </p:txBody>
      </p:sp>
      <p:sp>
        <p:nvSpPr>
          <p:cNvPr id="8" name="Rectangle 7">
            <a:extLst>
              <a:ext uri="{FF2B5EF4-FFF2-40B4-BE49-F238E27FC236}">
                <a16:creationId xmlns:a16="http://schemas.microsoft.com/office/drawing/2014/main" id="{1021F05C-64BF-0A98-D2D5-46CF70586066}"/>
              </a:ext>
            </a:extLst>
          </p:cNvPr>
          <p:cNvSpPr/>
          <p:nvPr/>
        </p:nvSpPr>
        <p:spPr>
          <a:xfrm>
            <a:off x="1420741" y="3818125"/>
            <a:ext cx="1749070" cy="923330"/>
          </a:xfrm>
          <a:prstGeom prst="rect">
            <a:avLst/>
          </a:prstGeom>
          <a:noFill/>
        </p:spPr>
        <p:txBody>
          <a:bodyPr wrap="none" lIns="91440" tIns="45720" rIns="91440" bIns="45720">
            <a:spAutoFit/>
          </a:bodyPr>
          <a:lstStyle/>
          <a:p>
            <a:pPr algn="ctr"/>
            <a:r>
              <a:rPr lang="en-US" sz="5400" dirty="0">
                <a:ln w="0"/>
                <a:gradFill>
                  <a:gsLst>
                    <a:gs pos="21000">
                      <a:srgbClr val="53575C"/>
                    </a:gs>
                    <a:gs pos="88000">
                      <a:srgbClr val="C5C7CA"/>
                    </a:gs>
                  </a:gsLst>
                  <a:lin ang="5400000"/>
                </a:gradFill>
              </a:rPr>
              <a:t>RIYA</a:t>
            </a:r>
            <a:endParaRPr lang="en-US" sz="5400" b="0" cap="none" spc="0" dirty="0">
              <a:ln w="0"/>
              <a:gradFill>
                <a:gsLst>
                  <a:gs pos="21000">
                    <a:srgbClr val="53575C"/>
                  </a:gs>
                  <a:gs pos="88000">
                    <a:srgbClr val="C5C7CA"/>
                  </a:gs>
                </a:gsLst>
                <a:lin ang="5400000"/>
              </a:gradFill>
              <a:effectLst/>
            </a:endParaRPr>
          </a:p>
        </p:txBody>
      </p:sp>
      <p:sp>
        <p:nvSpPr>
          <p:cNvPr id="9" name="Rectangle 8">
            <a:extLst>
              <a:ext uri="{FF2B5EF4-FFF2-40B4-BE49-F238E27FC236}">
                <a16:creationId xmlns:a16="http://schemas.microsoft.com/office/drawing/2014/main" id="{A112D677-D130-8DF6-3DB5-C2D9227B4DE1}"/>
              </a:ext>
            </a:extLst>
          </p:cNvPr>
          <p:cNvSpPr/>
          <p:nvPr/>
        </p:nvSpPr>
        <p:spPr>
          <a:xfrm>
            <a:off x="8403353" y="3818125"/>
            <a:ext cx="1672125" cy="923330"/>
          </a:xfrm>
          <a:prstGeom prst="rect">
            <a:avLst/>
          </a:prstGeom>
          <a:noFill/>
        </p:spPr>
        <p:txBody>
          <a:bodyPr wrap="none" lIns="91440" tIns="45720" rIns="91440" bIns="45720">
            <a:spAutoFit/>
          </a:bodyPr>
          <a:lstStyle/>
          <a:p>
            <a:pPr algn="ctr"/>
            <a:r>
              <a:rPr lang="en-US" sz="5400" b="0" cap="none" spc="0" dirty="0">
                <a:ln w="0"/>
                <a:gradFill>
                  <a:gsLst>
                    <a:gs pos="21000">
                      <a:srgbClr val="53575C"/>
                    </a:gs>
                    <a:gs pos="88000">
                      <a:srgbClr val="C5C7CA"/>
                    </a:gs>
                  </a:gsLst>
                  <a:lin ang="5400000"/>
                </a:gradFill>
                <a:effectLst/>
              </a:rPr>
              <a:t>TIYA</a:t>
            </a:r>
          </a:p>
        </p:txBody>
      </p:sp>
    </p:spTree>
    <p:extLst>
      <p:ext uri="{BB962C8B-B14F-4D97-AF65-F5344CB8AC3E}">
        <p14:creationId xmlns:p14="http://schemas.microsoft.com/office/powerpoint/2010/main" val="30887081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wipe(down)">
                                      <p:cBhvr>
                                        <p:cTn id="7" dur="500"/>
                                        <p:tgtEl>
                                          <p:spTgt spid="4098"/>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circle(in)">
                                      <p:cBhvr>
                                        <p:cTn id="12" dur="20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heel(1)">
                                      <p:cBhvr>
                                        <p:cTn id="17" dur="20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heel(1)">
                                      <p:cBhvr>
                                        <p:cTn id="2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46CA6-7BFB-ED19-2CBD-49BF793E7784}"/>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5EC5F0-4039-3FCD-10E0-95AB3723E366}"/>
              </a:ext>
            </a:extLst>
          </p:cNvPr>
          <p:cNvSpPr>
            <a:spLocks noGrp="1"/>
          </p:cNvSpPr>
          <p:nvPr>
            <p:ph type="sldNum" sz="quarter" idx="12"/>
          </p:nvPr>
        </p:nvSpPr>
        <p:spPr/>
        <p:txBody>
          <a:bodyPr/>
          <a:lstStyle/>
          <a:p>
            <a:fld id="{C263D6C4-4840-40CC-AC84-17E24B3B7BDE}" type="slidenum">
              <a:rPr lang="en-US" noProof="0" smtClean="0"/>
              <a:pPr/>
              <a:t>9</a:t>
            </a:fld>
            <a:endParaRPr lang="en-US" noProof="0" dirty="0"/>
          </a:p>
        </p:txBody>
      </p:sp>
      <p:pic>
        <p:nvPicPr>
          <p:cNvPr id="4098" name="Picture 2" descr="Friends Talking - Two Women Having a Conversation - CleanPNG / KissPNG">
            <a:extLst>
              <a:ext uri="{FF2B5EF4-FFF2-40B4-BE49-F238E27FC236}">
                <a16:creationId xmlns:a16="http://schemas.microsoft.com/office/drawing/2014/main" id="{0EFC66BF-8005-A4C0-2E90-D71F2CE66F4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4317" b="98921" l="9945" r="93923">
                        <a14:foregroundMark x1="22652" y1="12590" x2="31492" y2="48561"/>
                        <a14:foregroundMark x1="9945" y1="4676" x2="23204" y2="9353"/>
                        <a14:foregroundMark x1="35359" y1="54317" x2="33702" y2="57194"/>
                        <a14:foregroundMark x1="89503" y1="38849" x2="90634" y2="39953"/>
                        <a14:foregroundMark x1="66298" y1="81655" x2="65746" y2="86691"/>
                        <a14:foregroundMark x1="63536" y1="91007" x2="61878" y2="93165"/>
                        <a14:foregroundMark x1="81768" y1="89928" x2="79581" y2="93202"/>
                        <a14:foregroundMark x1="24309" y1="81295" x2="25414" y2="85252"/>
                        <a14:foregroundMark x1="25414" y1="82374" x2="26519" y2="88489"/>
                        <a14:backgroundMark x1="78453" y1="98561" x2="74586" y2="98561"/>
                        <a14:backgroundMark x1="83978" y1="97842" x2="72928" y2="97482"/>
                        <a14:backgroundMark x1="96685" y1="41367" x2="95028" y2="44245"/>
                        <a14:backgroundMark x1="19890" y1="80935" x2="20464" y2="81745"/>
                      </a14:backgroundRemoval>
                    </a14:imgEffect>
                  </a14:imgLayer>
                </a14:imgProps>
              </a:ext>
              <a:ext uri="{28A0092B-C50C-407E-A947-70E740481C1C}">
                <a14:useLocalDpi xmlns:a14="http://schemas.microsoft.com/office/drawing/2010/main" val="0"/>
              </a:ext>
            </a:extLst>
          </a:blip>
          <a:srcRect/>
          <a:stretch>
            <a:fillRect/>
          </a:stretch>
        </p:blipFill>
        <p:spPr bwMode="auto">
          <a:xfrm>
            <a:off x="3770948" y="1145155"/>
            <a:ext cx="4172405" cy="571284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6" name="Flowchart: Sequential Access Storage 5">
            <a:extLst>
              <a:ext uri="{FF2B5EF4-FFF2-40B4-BE49-F238E27FC236}">
                <a16:creationId xmlns:a16="http://schemas.microsoft.com/office/drawing/2014/main" id="{8BEA4F18-85DF-2B45-5E8B-526698696EF6}"/>
              </a:ext>
            </a:extLst>
          </p:cNvPr>
          <p:cNvSpPr/>
          <p:nvPr/>
        </p:nvSpPr>
        <p:spPr>
          <a:xfrm>
            <a:off x="462101" y="349857"/>
            <a:ext cx="3528350" cy="2305879"/>
          </a:xfrm>
          <a:prstGeom prst="flowChartMagneticTape">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I’ll prepare a </a:t>
            </a:r>
            <a:r>
              <a:rPr lang="en-US" sz="1400" b="1" dirty="0"/>
              <a:t>Jupyter Notebook</a:t>
            </a:r>
            <a:r>
              <a:rPr lang="en-US" sz="1400" dirty="0"/>
              <a:t> with all the steps, from data preprocessing to applying the optimization models. Then, I’ll also create a report that explains the methodologies used, the results, and the impact of different parameters on the solution.</a:t>
            </a:r>
            <a:endParaRPr lang="en-IN" sz="1400" dirty="0"/>
          </a:p>
        </p:txBody>
      </p:sp>
      <p:sp>
        <p:nvSpPr>
          <p:cNvPr id="7" name="Flowchart: Sequential Access Storage 6">
            <a:extLst>
              <a:ext uri="{FF2B5EF4-FFF2-40B4-BE49-F238E27FC236}">
                <a16:creationId xmlns:a16="http://schemas.microsoft.com/office/drawing/2014/main" id="{3348075C-C292-5AF8-246E-01A45873C37A}"/>
              </a:ext>
            </a:extLst>
          </p:cNvPr>
          <p:cNvSpPr/>
          <p:nvPr/>
        </p:nvSpPr>
        <p:spPr>
          <a:xfrm flipH="1">
            <a:off x="7776373" y="143123"/>
            <a:ext cx="3355453" cy="2305879"/>
          </a:xfrm>
          <a:prstGeom prst="flowChartMagneticTape">
            <a:avLst/>
          </a:prstGeom>
          <a:solidFill>
            <a:schemeClr val="accent2">
              <a:lumMod val="50000"/>
            </a:scheme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Sounds like a solid plan. Make sure to test with real-world scenarios too, so that the results are actionable. Let me know if you need any help with the modeling or analysis.</a:t>
            </a:r>
            <a:endParaRPr lang="en-IN" sz="1400" dirty="0"/>
          </a:p>
        </p:txBody>
      </p:sp>
      <p:sp>
        <p:nvSpPr>
          <p:cNvPr id="8" name="Rectangle 7">
            <a:extLst>
              <a:ext uri="{FF2B5EF4-FFF2-40B4-BE49-F238E27FC236}">
                <a16:creationId xmlns:a16="http://schemas.microsoft.com/office/drawing/2014/main" id="{44FD134B-54E5-FABF-3D91-001AE1229FA8}"/>
              </a:ext>
            </a:extLst>
          </p:cNvPr>
          <p:cNvSpPr/>
          <p:nvPr/>
        </p:nvSpPr>
        <p:spPr>
          <a:xfrm>
            <a:off x="1420741" y="3818125"/>
            <a:ext cx="1749070" cy="923330"/>
          </a:xfrm>
          <a:prstGeom prst="rect">
            <a:avLst/>
          </a:prstGeom>
          <a:noFill/>
        </p:spPr>
        <p:txBody>
          <a:bodyPr wrap="none" lIns="91440" tIns="45720" rIns="91440" bIns="45720">
            <a:spAutoFit/>
          </a:bodyPr>
          <a:lstStyle/>
          <a:p>
            <a:pPr algn="ctr"/>
            <a:r>
              <a:rPr lang="en-US" sz="5400" dirty="0">
                <a:ln w="0"/>
                <a:gradFill>
                  <a:gsLst>
                    <a:gs pos="21000">
                      <a:srgbClr val="53575C"/>
                    </a:gs>
                    <a:gs pos="88000">
                      <a:srgbClr val="C5C7CA"/>
                    </a:gs>
                  </a:gsLst>
                  <a:lin ang="5400000"/>
                </a:gradFill>
              </a:rPr>
              <a:t>RIYA</a:t>
            </a:r>
            <a:endParaRPr lang="en-US" sz="5400" b="0" cap="none" spc="0" dirty="0">
              <a:ln w="0"/>
              <a:gradFill>
                <a:gsLst>
                  <a:gs pos="21000">
                    <a:srgbClr val="53575C"/>
                  </a:gs>
                  <a:gs pos="88000">
                    <a:srgbClr val="C5C7CA"/>
                  </a:gs>
                </a:gsLst>
                <a:lin ang="5400000"/>
              </a:gradFill>
              <a:effectLst/>
            </a:endParaRPr>
          </a:p>
        </p:txBody>
      </p:sp>
      <p:sp>
        <p:nvSpPr>
          <p:cNvPr id="9" name="Rectangle 8">
            <a:extLst>
              <a:ext uri="{FF2B5EF4-FFF2-40B4-BE49-F238E27FC236}">
                <a16:creationId xmlns:a16="http://schemas.microsoft.com/office/drawing/2014/main" id="{B11D86B6-3782-8BFF-9B75-B12C9A8B15A4}"/>
              </a:ext>
            </a:extLst>
          </p:cNvPr>
          <p:cNvSpPr/>
          <p:nvPr/>
        </p:nvSpPr>
        <p:spPr>
          <a:xfrm>
            <a:off x="8403353" y="3818125"/>
            <a:ext cx="1672125" cy="923330"/>
          </a:xfrm>
          <a:prstGeom prst="rect">
            <a:avLst/>
          </a:prstGeom>
          <a:noFill/>
        </p:spPr>
        <p:txBody>
          <a:bodyPr wrap="none" lIns="91440" tIns="45720" rIns="91440" bIns="45720">
            <a:spAutoFit/>
          </a:bodyPr>
          <a:lstStyle/>
          <a:p>
            <a:pPr algn="ctr"/>
            <a:r>
              <a:rPr lang="en-US" sz="5400" b="0" cap="none" spc="0" dirty="0">
                <a:ln w="0"/>
                <a:gradFill>
                  <a:gsLst>
                    <a:gs pos="21000">
                      <a:srgbClr val="53575C"/>
                    </a:gs>
                    <a:gs pos="88000">
                      <a:srgbClr val="C5C7CA"/>
                    </a:gs>
                  </a:gsLst>
                  <a:lin ang="5400000"/>
                </a:gradFill>
                <a:effectLst/>
              </a:rPr>
              <a:t>TIYA</a:t>
            </a:r>
          </a:p>
        </p:txBody>
      </p:sp>
    </p:spTree>
    <p:extLst>
      <p:ext uri="{BB962C8B-B14F-4D97-AF65-F5344CB8AC3E}">
        <p14:creationId xmlns:p14="http://schemas.microsoft.com/office/powerpoint/2010/main" val="84784620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wipe(down)">
                                      <p:cBhvr>
                                        <p:cTn id="7" dur="500"/>
                                        <p:tgtEl>
                                          <p:spTgt spid="4098"/>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randombar(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heel(1)">
                                      <p:cBhvr>
                                        <p:cTn id="22" dur="20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heel(1)">
                                      <p:cBhvr>
                                        <p:cTn id="2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Lst>
  </p:timing>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3.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364</TotalTime>
  <Words>985</Words>
  <Application>Microsoft Office PowerPoint</Application>
  <PresentationFormat>Widescreen</PresentationFormat>
  <Paragraphs>78</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Franklin Gothic Medium</vt:lpstr>
      <vt:lpstr>Trade Gothic LT Pro</vt:lpstr>
      <vt:lpstr>Trebuchet MS</vt:lpstr>
      <vt:lpstr>Wingdings</vt:lpstr>
      <vt:lpstr>Office Theme</vt:lpstr>
      <vt:lpstr>Prescriptive Analytics </vt:lpstr>
      <vt:lpstr>OVERVIEW:-</vt:lpstr>
      <vt:lpstr>Introduction:-</vt:lpstr>
      <vt:lpstr>Prescriptive Analytics hook:</vt:lpstr>
      <vt:lpstr>Story: Optimizing Delivery Routes with Prescriptive Analytics:-</vt:lpstr>
      <vt:lpstr>PowerPoint Presentation</vt:lpstr>
      <vt:lpstr>PowerPoint Presentation</vt:lpstr>
      <vt:lpstr>PowerPoint Presentation</vt:lpstr>
      <vt:lpstr>PowerPoint Presentation</vt:lpstr>
      <vt:lpstr>PowerPoint Presentation</vt:lpstr>
      <vt:lpstr>Techniques &amp; Methods:-</vt:lpstr>
      <vt:lpstr>DEMONSTARTION</vt:lpstr>
      <vt:lpstr> Through prescriptive analytics, we optimized the inventory management process by calculating optimal order quantities and reorder points, ensuring cost-effective and demand-sufficient inventory levels. The sensitivity analysis revealed the impact of variations in demand, lead time, and holding costs, guiding inventory strategies for fluctuating market conditions. </vt:lpstr>
      <vt:lpstr>Reference &amp; Components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priyanshu goswami</dc:creator>
  <cp:lastModifiedBy>priyanshu goswami</cp:lastModifiedBy>
  <cp:revision>29</cp:revision>
  <dcterms:created xsi:type="dcterms:W3CDTF">2024-10-23T01:44:08Z</dcterms:created>
  <dcterms:modified xsi:type="dcterms:W3CDTF">2024-11-21T13:26:28Z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